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259" r:id="rId3"/>
    <p:sldId id="266" r:id="rId4"/>
    <p:sldId id="262" r:id="rId5"/>
    <p:sldId id="264"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A6C39"/>
    <a:srgbClr val="FFCCFF"/>
    <a:srgbClr val="CC99FF"/>
    <a:srgbClr val="FF66FF"/>
    <a:srgbClr val="7EFAFA"/>
    <a:srgbClr val="7ED88F"/>
    <a:srgbClr val="00729A"/>
    <a:srgbClr val="FCDCDF"/>
    <a:srgbClr val="6B35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3083" autoAdjust="0"/>
  </p:normalViewPr>
  <p:slideViewPr>
    <p:cSldViewPr>
      <p:cViewPr varScale="1">
        <p:scale>
          <a:sx n="82" d="100"/>
          <a:sy n="82" d="100"/>
        </p:scale>
        <p:origin x="-1474" y="-77"/>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CCF85D-8847-4DA2-A7C1-81528435EFA3}" type="datetimeFigureOut">
              <a:rPr lang="en-US" smtClean="0"/>
              <a:t>4/16/2015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DD9094-FA3E-468B-A03C-A76450796737}" type="slidenum">
              <a:rPr lang="en-US" smtClean="0"/>
              <a:t>‹#›</a:t>
            </a:fld>
            <a:endParaRPr lang="en-US" dirty="0"/>
          </a:p>
        </p:txBody>
      </p:sp>
    </p:spTree>
    <p:extLst>
      <p:ext uri="{BB962C8B-B14F-4D97-AF65-F5344CB8AC3E}">
        <p14:creationId xmlns:p14="http://schemas.microsoft.com/office/powerpoint/2010/main" val="2404624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D9094-FA3E-468B-A03C-A76450796737}" type="slidenum">
              <a:rPr lang="en-US" smtClean="0"/>
              <a:t>4</a:t>
            </a:fld>
            <a:endParaRPr lang="en-US" dirty="0"/>
          </a:p>
        </p:txBody>
      </p:sp>
    </p:spTree>
    <p:extLst>
      <p:ext uri="{BB962C8B-B14F-4D97-AF65-F5344CB8AC3E}">
        <p14:creationId xmlns:p14="http://schemas.microsoft.com/office/powerpoint/2010/main" val="3061198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DD9094-FA3E-468B-A03C-A76450796737}" type="slidenum">
              <a:rPr lang="en-US" smtClean="0"/>
              <a:t>5</a:t>
            </a:fld>
            <a:endParaRPr lang="en-US" dirty="0"/>
          </a:p>
        </p:txBody>
      </p:sp>
    </p:spTree>
    <p:extLst>
      <p:ext uri="{BB962C8B-B14F-4D97-AF65-F5344CB8AC3E}">
        <p14:creationId xmlns:p14="http://schemas.microsoft.com/office/powerpoint/2010/main" val="30611984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6A064E6-C526-4DD3-B070-2074D0E820FB}" type="datetimeFigureOut">
              <a:rPr lang="en-US" smtClean="0"/>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913251-F9B5-4021-8035-6B7E2756861F}" type="slidenum">
              <a:rPr lang="en-US" smtClean="0"/>
              <a:t>‹#›</a:t>
            </a:fld>
            <a:endParaRPr lang="en-US" dirty="0"/>
          </a:p>
        </p:txBody>
      </p:sp>
    </p:spTree>
    <p:extLst>
      <p:ext uri="{BB962C8B-B14F-4D97-AF65-F5344CB8AC3E}">
        <p14:creationId xmlns:p14="http://schemas.microsoft.com/office/powerpoint/2010/main" val="2364246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064E6-C526-4DD3-B070-2074D0E820FB}" type="datetimeFigureOut">
              <a:rPr lang="en-US" smtClean="0"/>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913251-F9B5-4021-8035-6B7E2756861F}" type="slidenum">
              <a:rPr lang="en-US" smtClean="0"/>
              <a:t>‹#›</a:t>
            </a:fld>
            <a:endParaRPr lang="en-US" dirty="0"/>
          </a:p>
        </p:txBody>
      </p:sp>
    </p:spTree>
    <p:extLst>
      <p:ext uri="{BB962C8B-B14F-4D97-AF65-F5344CB8AC3E}">
        <p14:creationId xmlns:p14="http://schemas.microsoft.com/office/powerpoint/2010/main" val="830459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064E6-C526-4DD3-B070-2074D0E820FB}" type="datetimeFigureOut">
              <a:rPr lang="en-US" smtClean="0"/>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913251-F9B5-4021-8035-6B7E2756861F}" type="slidenum">
              <a:rPr lang="en-US" smtClean="0"/>
              <a:t>‹#›</a:t>
            </a:fld>
            <a:endParaRPr lang="en-US" dirty="0"/>
          </a:p>
        </p:txBody>
      </p:sp>
    </p:spTree>
    <p:extLst>
      <p:ext uri="{BB962C8B-B14F-4D97-AF65-F5344CB8AC3E}">
        <p14:creationId xmlns:p14="http://schemas.microsoft.com/office/powerpoint/2010/main" val="2299767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6A064E6-C526-4DD3-B070-2074D0E820FB}" type="datetimeFigureOut">
              <a:rPr lang="en-US" smtClean="0"/>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913251-F9B5-4021-8035-6B7E2756861F}" type="slidenum">
              <a:rPr lang="en-US" smtClean="0"/>
              <a:t>‹#›</a:t>
            </a:fld>
            <a:endParaRPr lang="en-US" dirty="0"/>
          </a:p>
        </p:txBody>
      </p:sp>
    </p:spTree>
    <p:extLst>
      <p:ext uri="{BB962C8B-B14F-4D97-AF65-F5344CB8AC3E}">
        <p14:creationId xmlns:p14="http://schemas.microsoft.com/office/powerpoint/2010/main" val="1507217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A064E6-C526-4DD3-B070-2074D0E820FB}" type="datetimeFigureOut">
              <a:rPr lang="en-US" smtClean="0"/>
              <a:t>4/16/2015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C913251-F9B5-4021-8035-6B7E2756861F}" type="slidenum">
              <a:rPr lang="en-US" smtClean="0"/>
              <a:t>‹#›</a:t>
            </a:fld>
            <a:endParaRPr lang="en-US" dirty="0"/>
          </a:p>
        </p:txBody>
      </p:sp>
    </p:spTree>
    <p:extLst>
      <p:ext uri="{BB962C8B-B14F-4D97-AF65-F5344CB8AC3E}">
        <p14:creationId xmlns:p14="http://schemas.microsoft.com/office/powerpoint/2010/main" val="2856571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6A064E6-C526-4DD3-B070-2074D0E820FB}" type="datetimeFigureOut">
              <a:rPr lang="en-US" smtClean="0"/>
              <a:t>4/16/2015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913251-F9B5-4021-8035-6B7E2756861F}" type="slidenum">
              <a:rPr lang="en-US" smtClean="0"/>
              <a:t>‹#›</a:t>
            </a:fld>
            <a:endParaRPr lang="en-US" dirty="0"/>
          </a:p>
        </p:txBody>
      </p:sp>
    </p:spTree>
    <p:extLst>
      <p:ext uri="{BB962C8B-B14F-4D97-AF65-F5344CB8AC3E}">
        <p14:creationId xmlns:p14="http://schemas.microsoft.com/office/powerpoint/2010/main" val="852400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6A064E6-C526-4DD3-B070-2074D0E820FB}" type="datetimeFigureOut">
              <a:rPr lang="en-US" smtClean="0"/>
              <a:t>4/16/2015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C913251-F9B5-4021-8035-6B7E2756861F}" type="slidenum">
              <a:rPr lang="en-US" smtClean="0"/>
              <a:t>‹#›</a:t>
            </a:fld>
            <a:endParaRPr lang="en-US" dirty="0"/>
          </a:p>
        </p:txBody>
      </p:sp>
    </p:spTree>
    <p:extLst>
      <p:ext uri="{BB962C8B-B14F-4D97-AF65-F5344CB8AC3E}">
        <p14:creationId xmlns:p14="http://schemas.microsoft.com/office/powerpoint/2010/main" val="130874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6A064E6-C526-4DD3-B070-2074D0E820FB}" type="datetimeFigureOut">
              <a:rPr lang="en-US" smtClean="0"/>
              <a:t>4/16/2015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C913251-F9B5-4021-8035-6B7E2756861F}" type="slidenum">
              <a:rPr lang="en-US" smtClean="0"/>
              <a:t>‹#›</a:t>
            </a:fld>
            <a:endParaRPr lang="en-US" dirty="0"/>
          </a:p>
        </p:txBody>
      </p:sp>
    </p:spTree>
    <p:extLst>
      <p:ext uri="{BB962C8B-B14F-4D97-AF65-F5344CB8AC3E}">
        <p14:creationId xmlns:p14="http://schemas.microsoft.com/office/powerpoint/2010/main" val="538534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A064E6-C526-4DD3-B070-2074D0E820FB}" type="datetimeFigureOut">
              <a:rPr lang="en-US" smtClean="0"/>
              <a:t>4/16/2015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C913251-F9B5-4021-8035-6B7E2756861F}" type="slidenum">
              <a:rPr lang="en-US" smtClean="0"/>
              <a:t>‹#›</a:t>
            </a:fld>
            <a:endParaRPr lang="en-US" dirty="0"/>
          </a:p>
        </p:txBody>
      </p:sp>
    </p:spTree>
    <p:extLst>
      <p:ext uri="{BB962C8B-B14F-4D97-AF65-F5344CB8AC3E}">
        <p14:creationId xmlns:p14="http://schemas.microsoft.com/office/powerpoint/2010/main" val="2034535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A064E6-C526-4DD3-B070-2074D0E820FB}" type="datetimeFigureOut">
              <a:rPr lang="en-US" smtClean="0"/>
              <a:t>4/16/2015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913251-F9B5-4021-8035-6B7E2756861F}" type="slidenum">
              <a:rPr lang="en-US" smtClean="0"/>
              <a:t>‹#›</a:t>
            </a:fld>
            <a:endParaRPr lang="en-US" dirty="0"/>
          </a:p>
        </p:txBody>
      </p:sp>
    </p:spTree>
    <p:extLst>
      <p:ext uri="{BB962C8B-B14F-4D97-AF65-F5344CB8AC3E}">
        <p14:creationId xmlns:p14="http://schemas.microsoft.com/office/powerpoint/2010/main" val="270085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A064E6-C526-4DD3-B070-2074D0E820FB}" type="datetimeFigureOut">
              <a:rPr lang="en-US" smtClean="0"/>
              <a:t>4/16/2015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C913251-F9B5-4021-8035-6B7E2756861F}" type="slidenum">
              <a:rPr lang="en-US" smtClean="0"/>
              <a:t>‹#›</a:t>
            </a:fld>
            <a:endParaRPr lang="en-US" dirty="0"/>
          </a:p>
        </p:txBody>
      </p:sp>
    </p:spTree>
    <p:extLst>
      <p:ext uri="{BB962C8B-B14F-4D97-AF65-F5344CB8AC3E}">
        <p14:creationId xmlns:p14="http://schemas.microsoft.com/office/powerpoint/2010/main" val="3589305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A064E6-C526-4DD3-B070-2074D0E820FB}" type="datetimeFigureOut">
              <a:rPr lang="en-US" smtClean="0"/>
              <a:t>4/16/2015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913251-F9B5-4021-8035-6B7E2756861F}" type="slidenum">
              <a:rPr lang="en-US" smtClean="0"/>
              <a:t>‹#›</a:t>
            </a:fld>
            <a:endParaRPr lang="en-US" dirty="0"/>
          </a:p>
        </p:txBody>
      </p:sp>
    </p:spTree>
    <p:extLst>
      <p:ext uri="{BB962C8B-B14F-4D97-AF65-F5344CB8AC3E}">
        <p14:creationId xmlns:p14="http://schemas.microsoft.com/office/powerpoint/2010/main" val="9763777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3" name="TextBox 2"/>
          <p:cNvSpPr txBox="1"/>
          <p:nvPr/>
        </p:nvSpPr>
        <p:spPr>
          <a:xfrm>
            <a:off x="990600" y="1143000"/>
            <a:ext cx="7315200" cy="1323439"/>
          </a:xfrm>
          <a:prstGeom prst="rect">
            <a:avLst/>
          </a:prstGeom>
          <a:noFill/>
        </p:spPr>
        <p:txBody>
          <a:bodyPr wrap="square" rtlCol="0">
            <a:spAutoFit/>
          </a:bodyPr>
          <a:lstStyle/>
          <a:p>
            <a:r>
              <a:rPr lang="en-US" sz="4000" b="1" dirty="0" smtClean="0">
                <a:solidFill>
                  <a:schemeClr val="bg1"/>
                </a:solidFill>
              </a:rPr>
              <a:t>Recent </a:t>
            </a:r>
            <a:r>
              <a:rPr lang="en-US" sz="4000" b="1" dirty="0">
                <a:solidFill>
                  <a:schemeClr val="bg1"/>
                </a:solidFill>
              </a:rPr>
              <a:t>Events &amp; Activities: </a:t>
            </a:r>
            <a:endParaRPr lang="en-US" sz="4000" b="1" dirty="0" smtClean="0">
              <a:solidFill>
                <a:schemeClr val="bg1"/>
              </a:solidFill>
            </a:endParaRPr>
          </a:p>
          <a:p>
            <a:r>
              <a:rPr lang="en-US" sz="4000" b="1" dirty="0" smtClean="0">
                <a:solidFill>
                  <a:schemeClr val="bg1"/>
                </a:solidFill>
              </a:rPr>
              <a:t>Keeping Up-to-Date</a:t>
            </a:r>
            <a:endParaRPr lang="en-US" sz="4000" dirty="0">
              <a:solidFill>
                <a:schemeClr val="bg1"/>
              </a:solidFill>
            </a:endParaRPr>
          </a:p>
        </p:txBody>
      </p:sp>
      <p:sp>
        <p:nvSpPr>
          <p:cNvPr id="4" name="TextBox 3"/>
          <p:cNvSpPr txBox="1"/>
          <p:nvPr/>
        </p:nvSpPr>
        <p:spPr>
          <a:xfrm>
            <a:off x="3155302" y="2936033"/>
            <a:ext cx="1447800" cy="707886"/>
          </a:xfrm>
          <a:prstGeom prst="rect">
            <a:avLst/>
          </a:prstGeom>
          <a:noFill/>
        </p:spPr>
        <p:txBody>
          <a:bodyPr wrap="square" rtlCol="0">
            <a:spAutoFit/>
          </a:bodyPr>
          <a:lstStyle/>
          <a:p>
            <a:pPr algn="ctr"/>
            <a:r>
              <a:rPr lang="en-US" sz="4000" b="1" dirty="0" smtClean="0">
                <a:solidFill>
                  <a:srgbClr val="FFFF00"/>
                </a:solidFill>
              </a:rPr>
              <a:t>And</a:t>
            </a:r>
            <a:endParaRPr lang="en-US" sz="4000" b="1" dirty="0">
              <a:solidFill>
                <a:srgbClr val="FFFF00"/>
              </a:solidFill>
            </a:endParaRPr>
          </a:p>
        </p:txBody>
      </p:sp>
      <p:sp>
        <p:nvSpPr>
          <p:cNvPr id="5" name="TextBox 4"/>
          <p:cNvSpPr txBox="1"/>
          <p:nvPr/>
        </p:nvSpPr>
        <p:spPr>
          <a:xfrm>
            <a:off x="1066800" y="3886200"/>
            <a:ext cx="7239000" cy="1938992"/>
          </a:xfrm>
          <a:prstGeom prst="rect">
            <a:avLst/>
          </a:prstGeom>
          <a:noFill/>
        </p:spPr>
        <p:txBody>
          <a:bodyPr wrap="square" rtlCol="0">
            <a:spAutoFit/>
          </a:bodyPr>
          <a:lstStyle/>
          <a:p>
            <a:r>
              <a:rPr lang="en-US" sz="4000" b="1" dirty="0">
                <a:solidFill>
                  <a:schemeClr val="bg1"/>
                </a:solidFill>
              </a:rPr>
              <a:t>Keeping </a:t>
            </a:r>
            <a:r>
              <a:rPr lang="en-US" sz="4000" b="1" dirty="0" smtClean="0">
                <a:solidFill>
                  <a:schemeClr val="bg1"/>
                </a:solidFill>
              </a:rPr>
              <a:t>Accounting, Auditing &amp; Tax </a:t>
            </a:r>
            <a:r>
              <a:rPr lang="en-US" sz="4000" b="1" dirty="0">
                <a:solidFill>
                  <a:schemeClr val="bg1"/>
                </a:solidFill>
              </a:rPr>
              <a:t>Class Content Current </a:t>
            </a:r>
            <a:r>
              <a:rPr lang="en-US" sz="4000" b="1" dirty="0" smtClean="0">
                <a:solidFill>
                  <a:schemeClr val="bg1"/>
                </a:solidFill>
              </a:rPr>
              <a:t>&amp; </a:t>
            </a:r>
            <a:r>
              <a:rPr lang="en-US" sz="4000" b="1" dirty="0">
                <a:solidFill>
                  <a:schemeClr val="bg1"/>
                </a:solidFill>
              </a:rPr>
              <a:t>Relevant</a:t>
            </a:r>
            <a:endParaRPr lang="en-US" sz="4000" dirty="0">
              <a:solidFill>
                <a:schemeClr val="bg1"/>
              </a:solidFill>
            </a:endParaRPr>
          </a:p>
        </p:txBody>
      </p:sp>
    </p:spTree>
    <p:extLst>
      <p:ext uri="{BB962C8B-B14F-4D97-AF65-F5344CB8AC3E}">
        <p14:creationId xmlns:p14="http://schemas.microsoft.com/office/powerpoint/2010/main" val="16483322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p:cTn id="21" dur="500" fill="hold"/>
                                        <p:tgtEl>
                                          <p:spTgt spid="5"/>
                                        </p:tgtEl>
                                        <p:attrNameLst>
                                          <p:attrName>ppt_w</p:attrName>
                                        </p:attrNameLst>
                                      </p:cBhvr>
                                      <p:tavLst>
                                        <p:tav tm="0">
                                          <p:val>
                                            <p:fltVal val="0"/>
                                          </p:val>
                                        </p:tav>
                                        <p:tav tm="100000">
                                          <p:val>
                                            <p:strVal val="#ppt_w"/>
                                          </p:val>
                                        </p:tav>
                                      </p:tavLst>
                                    </p:anim>
                                    <p:anim calcmode="lin" valueType="num">
                                      <p:cBhvr>
                                        <p:cTn id="22" dur="500" fill="hold"/>
                                        <p:tgtEl>
                                          <p:spTgt spid="5"/>
                                        </p:tgtEl>
                                        <p:attrNameLst>
                                          <p:attrName>ppt_h</p:attrName>
                                        </p:attrNameLst>
                                      </p:cBhvr>
                                      <p:tavLst>
                                        <p:tav tm="0">
                                          <p:val>
                                            <p:fltVal val="0"/>
                                          </p:val>
                                        </p:tav>
                                        <p:tav tm="100000">
                                          <p:val>
                                            <p:strVal val="#ppt_h"/>
                                          </p:val>
                                        </p:tav>
                                      </p:tavLst>
                                    </p:anim>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138113"/>
            <a:ext cx="8458200" cy="1143000"/>
          </a:xfrm>
        </p:spPr>
        <p:txBody>
          <a:bodyPr>
            <a:normAutofit/>
          </a:bodyPr>
          <a:lstStyle/>
          <a:p>
            <a:r>
              <a:rPr lang="en-US" sz="2800" b="1" dirty="0" smtClean="0">
                <a:solidFill>
                  <a:srgbClr val="002060"/>
                </a:solidFill>
                <a:latin typeface="Verdana" pitchFamily="34" charset="0"/>
                <a:ea typeface="Verdana" pitchFamily="34" charset="0"/>
                <a:cs typeface="Verdana" pitchFamily="34" charset="0"/>
              </a:rPr>
              <a:t>Current &amp; Emerging Events</a:t>
            </a:r>
            <a:endParaRPr lang="en-US" sz="2800" b="1" dirty="0">
              <a:solidFill>
                <a:srgbClr val="002060"/>
              </a:solidFill>
              <a:latin typeface="Verdana" pitchFamily="34" charset="0"/>
              <a:ea typeface="Verdana" pitchFamily="34" charset="0"/>
              <a:cs typeface="Verdana" pitchFamily="34" charset="0"/>
            </a:endParaRPr>
          </a:p>
        </p:txBody>
      </p:sp>
      <p:sp>
        <p:nvSpPr>
          <p:cNvPr id="4" name="Oval Callout 3"/>
          <p:cNvSpPr/>
          <p:nvPr/>
        </p:nvSpPr>
        <p:spPr>
          <a:xfrm>
            <a:off x="386753" y="1482902"/>
            <a:ext cx="1219200" cy="797314"/>
          </a:xfrm>
          <a:prstGeom prst="wedgeEllipseCallout">
            <a:avLst>
              <a:gd name="adj1" fmla="val 64882"/>
              <a:gd name="adj2" fmla="val 36754"/>
            </a:avLst>
          </a:prstGeom>
          <a:solidFill>
            <a:srgbClr val="7EFAF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Cloud</a:t>
            </a:r>
          </a:p>
        </p:txBody>
      </p:sp>
      <p:sp>
        <p:nvSpPr>
          <p:cNvPr id="6" name="Cloud Callout 5"/>
          <p:cNvSpPr/>
          <p:nvPr/>
        </p:nvSpPr>
        <p:spPr>
          <a:xfrm>
            <a:off x="2327583" y="2243367"/>
            <a:ext cx="2003107" cy="690818"/>
          </a:xfrm>
          <a:prstGeom prst="cloudCallout">
            <a:avLst>
              <a:gd name="adj1" fmla="val -44123"/>
              <a:gd name="adj2" fmla="val 60373"/>
            </a:avLst>
          </a:prstGeom>
          <a:solidFill>
            <a:srgbClr val="C8D7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Geo-political</a:t>
            </a:r>
          </a:p>
        </p:txBody>
      </p:sp>
      <p:sp>
        <p:nvSpPr>
          <p:cNvPr id="10" name="Rounded Rectangular Callout 9"/>
          <p:cNvSpPr/>
          <p:nvPr/>
        </p:nvSpPr>
        <p:spPr>
          <a:xfrm>
            <a:off x="4648200" y="1927978"/>
            <a:ext cx="1533525" cy="457199"/>
          </a:xfrm>
          <a:prstGeom prst="wedgeRoundRectCallout">
            <a:avLst>
              <a:gd name="adj1" fmla="val -51576"/>
              <a:gd name="adj2" fmla="val 99235"/>
              <a:gd name="adj3" fmla="val 16667"/>
            </a:avLst>
          </a:prstGeom>
          <a:solidFill>
            <a:srgbClr val="B6E8B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Economics</a:t>
            </a:r>
          </a:p>
        </p:txBody>
      </p:sp>
      <p:sp>
        <p:nvSpPr>
          <p:cNvPr id="11" name="Rectangular Callout 10"/>
          <p:cNvSpPr/>
          <p:nvPr/>
        </p:nvSpPr>
        <p:spPr>
          <a:xfrm>
            <a:off x="6408419" y="1767329"/>
            <a:ext cx="1211581" cy="856619"/>
          </a:xfrm>
          <a:prstGeom prst="wedgeRectCallout">
            <a:avLst>
              <a:gd name="adj1" fmla="val -2833"/>
              <a:gd name="adj2" fmla="val 72948"/>
            </a:avLst>
          </a:prstGeom>
          <a:solidFill>
            <a:srgbClr val="E2A8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Cyber Attacks</a:t>
            </a:r>
          </a:p>
        </p:txBody>
      </p:sp>
      <p:sp>
        <p:nvSpPr>
          <p:cNvPr id="12" name="Rounded Rectangular Callout 11"/>
          <p:cNvSpPr/>
          <p:nvPr/>
        </p:nvSpPr>
        <p:spPr>
          <a:xfrm>
            <a:off x="1870383" y="1533972"/>
            <a:ext cx="914400" cy="588394"/>
          </a:xfrm>
          <a:prstGeom prst="wedgeRoundRectCallout">
            <a:avLst>
              <a:gd name="adj1" fmla="val -10629"/>
              <a:gd name="adj2" fmla="val 92630"/>
              <a:gd name="adj3" fmla="val 16667"/>
            </a:avLst>
          </a:prstGeom>
          <a:solidFill>
            <a:srgbClr val="E2A8A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Big Data</a:t>
            </a:r>
          </a:p>
        </p:txBody>
      </p:sp>
      <p:sp>
        <p:nvSpPr>
          <p:cNvPr id="13" name="Cloud Callout 12"/>
          <p:cNvSpPr/>
          <p:nvPr/>
        </p:nvSpPr>
        <p:spPr>
          <a:xfrm>
            <a:off x="2014510" y="723900"/>
            <a:ext cx="890452" cy="685800"/>
          </a:xfrm>
          <a:prstGeom prst="cloudCallout">
            <a:avLst>
              <a:gd name="adj1" fmla="val 55660"/>
              <a:gd name="adj2" fmla="val 67780"/>
            </a:avLst>
          </a:prstGeom>
          <a:solidFill>
            <a:srgbClr val="A2FA8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CSR</a:t>
            </a:r>
          </a:p>
        </p:txBody>
      </p:sp>
      <p:sp>
        <p:nvSpPr>
          <p:cNvPr id="14" name="Oval Callout 13"/>
          <p:cNvSpPr/>
          <p:nvPr/>
        </p:nvSpPr>
        <p:spPr>
          <a:xfrm>
            <a:off x="4953000" y="914400"/>
            <a:ext cx="1455418" cy="772306"/>
          </a:xfrm>
          <a:prstGeom prst="wedgeEllipseCallout">
            <a:avLst>
              <a:gd name="adj1" fmla="val -44553"/>
              <a:gd name="adj2" fmla="val 67585"/>
            </a:avLst>
          </a:prstGeom>
          <a:solidFill>
            <a:srgbClr val="FF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rgbClr val="002060"/>
                </a:solidFill>
              </a:rPr>
              <a:t>Social </a:t>
            </a:r>
            <a:r>
              <a:rPr lang="en-US" b="1" dirty="0" smtClean="0">
                <a:solidFill>
                  <a:srgbClr val="002060"/>
                </a:solidFill>
              </a:rPr>
              <a:t>       Activism </a:t>
            </a:r>
            <a:endParaRPr lang="en-US" b="1" dirty="0">
              <a:solidFill>
                <a:srgbClr val="002060"/>
              </a:solidFill>
            </a:endParaRPr>
          </a:p>
        </p:txBody>
      </p:sp>
      <p:sp>
        <p:nvSpPr>
          <p:cNvPr id="15" name="Rounded Rectangular Callout 14"/>
          <p:cNvSpPr/>
          <p:nvPr/>
        </p:nvSpPr>
        <p:spPr>
          <a:xfrm>
            <a:off x="152401" y="2438400"/>
            <a:ext cx="1852747" cy="609600"/>
          </a:xfrm>
          <a:prstGeom prst="wedgeRoundRectCallout">
            <a:avLst>
              <a:gd name="adj1" fmla="val -41985"/>
              <a:gd name="adj2" fmla="val 113010"/>
              <a:gd name="adj3" fmla="val 16667"/>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Terrorism</a:t>
            </a:r>
          </a:p>
        </p:txBody>
      </p:sp>
      <p:sp>
        <p:nvSpPr>
          <p:cNvPr id="16" name="Oval Callout 15"/>
          <p:cNvSpPr/>
          <p:nvPr/>
        </p:nvSpPr>
        <p:spPr>
          <a:xfrm>
            <a:off x="4466082" y="2588776"/>
            <a:ext cx="1828800" cy="726686"/>
          </a:xfrm>
          <a:prstGeom prst="wedgeEllipseCallout">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Conflict Minerals</a:t>
            </a:r>
          </a:p>
        </p:txBody>
      </p:sp>
      <p:sp>
        <p:nvSpPr>
          <p:cNvPr id="18" name="Rounded Rectangular Callout 17"/>
          <p:cNvSpPr/>
          <p:nvPr/>
        </p:nvSpPr>
        <p:spPr>
          <a:xfrm>
            <a:off x="406969" y="633414"/>
            <a:ext cx="1219200" cy="609600"/>
          </a:xfrm>
          <a:prstGeom prst="wedgeRoundRectCallout">
            <a:avLst>
              <a:gd name="adj1" fmla="val -40731"/>
              <a:gd name="adj2" fmla="val -82908"/>
              <a:gd name="adj3" fmla="val 16667"/>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Internet</a:t>
            </a:r>
          </a:p>
        </p:txBody>
      </p:sp>
      <p:sp>
        <p:nvSpPr>
          <p:cNvPr id="19" name="Oval Callout 18"/>
          <p:cNvSpPr/>
          <p:nvPr/>
        </p:nvSpPr>
        <p:spPr>
          <a:xfrm>
            <a:off x="6408419" y="2886456"/>
            <a:ext cx="1516381" cy="1041654"/>
          </a:xfrm>
          <a:prstGeom prst="wedgeEllipseCallout">
            <a:avLst/>
          </a:prstGeom>
          <a:solidFill>
            <a:srgbClr val="C8D7E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Natural Disasters</a:t>
            </a:r>
          </a:p>
        </p:txBody>
      </p:sp>
      <p:sp>
        <p:nvSpPr>
          <p:cNvPr id="20" name="Oval Callout 19"/>
          <p:cNvSpPr/>
          <p:nvPr/>
        </p:nvSpPr>
        <p:spPr>
          <a:xfrm>
            <a:off x="7641360" y="377845"/>
            <a:ext cx="1143000" cy="865169"/>
          </a:xfrm>
          <a:prstGeom prst="wedgeEllipseCallout">
            <a:avLst>
              <a:gd name="adj1" fmla="val 63249"/>
              <a:gd name="adj2" fmla="val -52897"/>
            </a:avLst>
          </a:prstGeom>
          <a:solidFill>
            <a:srgbClr val="D86FF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Talent</a:t>
            </a:r>
          </a:p>
        </p:txBody>
      </p:sp>
      <p:sp>
        <p:nvSpPr>
          <p:cNvPr id="21" name="Rectangular Callout 20"/>
          <p:cNvSpPr/>
          <p:nvPr/>
        </p:nvSpPr>
        <p:spPr>
          <a:xfrm>
            <a:off x="2784783" y="3049524"/>
            <a:ext cx="1330015" cy="531876"/>
          </a:xfrm>
          <a:prstGeom prst="wedgeRectCallout">
            <a:avLst/>
          </a:prstGeom>
          <a:solidFill>
            <a:srgbClr val="9CE09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Energy/</a:t>
            </a:r>
          </a:p>
          <a:p>
            <a:pPr algn="ctr"/>
            <a:r>
              <a:rPr lang="en-US" b="1" dirty="0">
                <a:solidFill>
                  <a:srgbClr val="002060"/>
                </a:solidFill>
              </a:rPr>
              <a:t>Fraking</a:t>
            </a:r>
          </a:p>
        </p:txBody>
      </p:sp>
      <p:sp>
        <p:nvSpPr>
          <p:cNvPr id="22" name="Oval Callout 21"/>
          <p:cNvSpPr/>
          <p:nvPr/>
        </p:nvSpPr>
        <p:spPr>
          <a:xfrm>
            <a:off x="533400" y="3233928"/>
            <a:ext cx="1926336" cy="694182"/>
          </a:xfrm>
          <a:prstGeom prst="wedgeEllipseCallout">
            <a:avLst>
              <a:gd name="adj1" fmla="val -26161"/>
              <a:gd name="adj2" fmla="val 78630"/>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Technology</a:t>
            </a:r>
          </a:p>
        </p:txBody>
      </p:sp>
      <p:sp>
        <p:nvSpPr>
          <p:cNvPr id="24" name="Cloud Callout 23"/>
          <p:cNvSpPr/>
          <p:nvPr/>
        </p:nvSpPr>
        <p:spPr>
          <a:xfrm>
            <a:off x="4038600" y="3470148"/>
            <a:ext cx="2228850" cy="1078850"/>
          </a:xfrm>
          <a:prstGeom prst="cloudCallout">
            <a:avLst>
              <a:gd name="adj1" fmla="val -34648"/>
              <a:gd name="adj2" fmla="val 72878"/>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Regulatory &amp; Compliance </a:t>
            </a:r>
          </a:p>
        </p:txBody>
      </p:sp>
      <p:sp>
        <p:nvSpPr>
          <p:cNvPr id="25" name="Rectangular Callout 24"/>
          <p:cNvSpPr/>
          <p:nvPr/>
        </p:nvSpPr>
        <p:spPr>
          <a:xfrm>
            <a:off x="1605953" y="4761036"/>
            <a:ext cx="2209799" cy="558101"/>
          </a:xfrm>
          <a:prstGeom prst="wedgeRectCallout">
            <a:avLst>
              <a:gd name="adj1" fmla="val 61081"/>
              <a:gd name="adj2" fmla="val -59545"/>
            </a:avLst>
          </a:prstGeom>
          <a:solidFill>
            <a:srgbClr val="A7FB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Competition</a:t>
            </a:r>
          </a:p>
        </p:txBody>
      </p:sp>
      <p:sp>
        <p:nvSpPr>
          <p:cNvPr id="26" name="Cloud Callout 25"/>
          <p:cNvSpPr/>
          <p:nvPr/>
        </p:nvSpPr>
        <p:spPr>
          <a:xfrm>
            <a:off x="6267450" y="4144996"/>
            <a:ext cx="2647950" cy="808004"/>
          </a:xfrm>
          <a:prstGeom prst="cloudCallout">
            <a:avLst>
              <a:gd name="adj1" fmla="val 30614"/>
              <a:gd name="adj2" fmla="val 61345"/>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Underfunded Pensions</a:t>
            </a:r>
          </a:p>
        </p:txBody>
      </p:sp>
      <p:sp>
        <p:nvSpPr>
          <p:cNvPr id="27" name="Oval Callout 26"/>
          <p:cNvSpPr/>
          <p:nvPr/>
        </p:nvSpPr>
        <p:spPr>
          <a:xfrm>
            <a:off x="4210050" y="4800600"/>
            <a:ext cx="2057400" cy="762000"/>
          </a:xfrm>
          <a:prstGeom prst="wedgeEllipseCallout">
            <a:avLst>
              <a:gd name="adj1" fmla="val 40392"/>
              <a:gd name="adj2" fmla="val -81990"/>
            </a:avLst>
          </a:prstGeom>
          <a:solidFill>
            <a:srgbClr val="FCB48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Globalization</a:t>
            </a:r>
          </a:p>
        </p:txBody>
      </p:sp>
      <p:sp>
        <p:nvSpPr>
          <p:cNvPr id="29" name="Oval Callout 28"/>
          <p:cNvSpPr/>
          <p:nvPr/>
        </p:nvSpPr>
        <p:spPr>
          <a:xfrm>
            <a:off x="7591424" y="5245036"/>
            <a:ext cx="1354454" cy="927164"/>
          </a:xfrm>
          <a:prstGeom prst="wedgeEllipseCallout">
            <a:avLst>
              <a:gd name="adj1" fmla="val -15322"/>
              <a:gd name="adj2" fmla="val 78602"/>
            </a:avLst>
          </a:prstGeom>
          <a:solidFill>
            <a:srgbClr val="FF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Bio Hazard</a:t>
            </a:r>
            <a:r>
              <a:rPr lang="en-US" dirty="0">
                <a:solidFill>
                  <a:prstClr val="white"/>
                </a:solidFill>
              </a:rPr>
              <a:t>s</a:t>
            </a:r>
          </a:p>
        </p:txBody>
      </p:sp>
      <p:sp>
        <p:nvSpPr>
          <p:cNvPr id="30" name="Oval Callout 29"/>
          <p:cNvSpPr/>
          <p:nvPr/>
        </p:nvSpPr>
        <p:spPr>
          <a:xfrm>
            <a:off x="1371600" y="4009574"/>
            <a:ext cx="955983" cy="486226"/>
          </a:xfrm>
          <a:prstGeom prst="wedgeEllipseCallout">
            <a:avLst>
              <a:gd name="adj1" fmla="val -35473"/>
              <a:gd name="adj2" fmla="val 74014"/>
            </a:avLst>
          </a:prstGeom>
          <a:solidFill>
            <a:srgbClr val="CCFF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dirty="0" smtClean="0">
                <a:solidFill>
                  <a:srgbClr val="002060"/>
                </a:solidFill>
              </a:rPr>
              <a:t>ERM</a:t>
            </a:r>
            <a:endParaRPr lang="en-US" sz="2000" b="1" dirty="0">
              <a:solidFill>
                <a:srgbClr val="002060"/>
              </a:solidFill>
            </a:endParaRPr>
          </a:p>
        </p:txBody>
      </p:sp>
      <p:sp>
        <p:nvSpPr>
          <p:cNvPr id="31" name="Rounded Rectangular Callout 30"/>
          <p:cNvSpPr/>
          <p:nvPr/>
        </p:nvSpPr>
        <p:spPr>
          <a:xfrm>
            <a:off x="2037432" y="5424197"/>
            <a:ext cx="2109651" cy="611124"/>
          </a:xfrm>
          <a:prstGeom prst="wedgeRoundRectCallout">
            <a:avLst>
              <a:gd name="adj1" fmla="val 71162"/>
              <a:gd name="adj2" fmla="val 59447"/>
              <a:gd name="adj3" fmla="val 16667"/>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Nuclear</a:t>
            </a:r>
          </a:p>
        </p:txBody>
      </p:sp>
      <p:sp>
        <p:nvSpPr>
          <p:cNvPr id="32" name="Cloud Callout 31"/>
          <p:cNvSpPr/>
          <p:nvPr/>
        </p:nvSpPr>
        <p:spPr>
          <a:xfrm>
            <a:off x="4876800" y="5715001"/>
            <a:ext cx="1238250" cy="763523"/>
          </a:xfrm>
          <a:prstGeom prst="cloudCallout">
            <a:avLst>
              <a:gd name="adj1" fmla="val -26108"/>
              <a:gd name="adj2" fmla="val 78387"/>
            </a:avLst>
          </a:prstGeom>
          <a:solidFill>
            <a:srgbClr val="A7FBF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Taxes</a:t>
            </a:r>
          </a:p>
        </p:txBody>
      </p:sp>
      <p:sp>
        <p:nvSpPr>
          <p:cNvPr id="34" name="Rounded Rectangular Callout 33"/>
          <p:cNvSpPr/>
          <p:nvPr/>
        </p:nvSpPr>
        <p:spPr>
          <a:xfrm>
            <a:off x="533401" y="6096763"/>
            <a:ext cx="1219200" cy="532638"/>
          </a:xfrm>
          <a:prstGeom prst="wedgeRoundRectCallout">
            <a:avLst>
              <a:gd name="adj1" fmla="val -3996"/>
              <a:gd name="adj2" fmla="val 76786"/>
              <a:gd name="adj3" fmla="val 16667"/>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rgbClr val="002060"/>
                </a:solidFill>
              </a:rPr>
              <a:t>Health Care</a:t>
            </a:r>
          </a:p>
        </p:txBody>
      </p:sp>
      <p:sp>
        <p:nvSpPr>
          <p:cNvPr id="3" name="Rounded Rectangular Callout 2"/>
          <p:cNvSpPr/>
          <p:nvPr/>
        </p:nvSpPr>
        <p:spPr>
          <a:xfrm>
            <a:off x="2590800" y="3790378"/>
            <a:ext cx="1219200" cy="612648"/>
          </a:xfrm>
          <a:prstGeom prst="wedgeRoundRectCallout">
            <a:avLst>
              <a:gd name="adj1" fmla="val -13945"/>
              <a:gd name="adj2" fmla="val 77730"/>
              <a:gd name="adj3" fmla="val 16667"/>
            </a:avLst>
          </a:prstGeom>
          <a:solidFill>
            <a:srgbClr val="FCD0D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20000"/>
              </a:spcBef>
              <a:spcAft>
                <a:spcPct val="0"/>
              </a:spcAft>
            </a:pPr>
            <a:r>
              <a:rPr lang="en-US" b="1" dirty="0">
                <a:solidFill>
                  <a:srgbClr val="002776"/>
                </a:solidFill>
              </a:rPr>
              <a:t>Data Analytics</a:t>
            </a:r>
          </a:p>
        </p:txBody>
      </p:sp>
      <p:sp>
        <p:nvSpPr>
          <p:cNvPr id="5" name="Flowchart: Document 4"/>
          <p:cNvSpPr/>
          <p:nvPr/>
        </p:nvSpPr>
        <p:spPr>
          <a:xfrm>
            <a:off x="263217" y="5407413"/>
            <a:ext cx="1489383" cy="602410"/>
          </a:xfrm>
          <a:prstGeom prst="flowChartDocumen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Politics</a:t>
            </a:r>
            <a:endParaRPr lang="en-US" b="1" dirty="0">
              <a:solidFill>
                <a:schemeClr val="tx1"/>
              </a:solidFill>
            </a:endParaRPr>
          </a:p>
        </p:txBody>
      </p:sp>
      <p:sp>
        <p:nvSpPr>
          <p:cNvPr id="7" name="Wave 6"/>
          <p:cNvSpPr/>
          <p:nvPr/>
        </p:nvSpPr>
        <p:spPr>
          <a:xfrm>
            <a:off x="6408761" y="5040087"/>
            <a:ext cx="1074917" cy="668531"/>
          </a:xfrm>
          <a:prstGeom prst="wave">
            <a:avLst/>
          </a:prstGeom>
          <a:solidFill>
            <a:schemeClr val="tx2">
              <a:lumMod val="40000"/>
              <a:lumOff val="60000"/>
            </a:schemeClr>
          </a:solidFill>
          <a:ln>
            <a:solidFill>
              <a:schemeClr val="accent5">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b="1" dirty="0" smtClean="0">
                <a:solidFill>
                  <a:schemeClr val="tx1"/>
                </a:solidFill>
              </a:rPr>
              <a:t>Legal</a:t>
            </a:r>
            <a:endParaRPr lang="en-US" b="1" dirty="0">
              <a:solidFill>
                <a:schemeClr val="tx1"/>
              </a:solidFill>
            </a:endParaRPr>
          </a:p>
        </p:txBody>
      </p:sp>
      <p:sp>
        <p:nvSpPr>
          <p:cNvPr id="8" name="Flowchart: Document 7"/>
          <p:cNvSpPr/>
          <p:nvPr/>
        </p:nvSpPr>
        <p:spPr>
          <a:xfrm>
            <a:off x="2459736" y="6262116"/>
            <a:ext cx="1959864" cy="536448"/>
          </a:xfrm>
          <a:prstGeom prst="flowChartDocumen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Technology</a:t>
            </a:r>
            <a:endParaRPr lang="en-US" b="1" dirty="0">
              <a:solidFill>
                <a:schemeClr val="tx1"/>
              </a:solidFill>
            </a:endParaRPr>
          </a:p>
        </p:txBody>
      </p:sp>
      <p:sp>
        <p:nvSpPr>
          <p:cNvPr id="9" name="Explosion 1 8"/>
          <p:cNvSpPr/>
          <p:nvPr/>
        </p:nvSpPr>
        <p:spPr>
          <a:xfrm>
            <a:off x="3048000" y="609432"/>
            <a:ext cx="1828800" cy="1031321"/>
          </a:xfrm>
          <a:prstGeom prst="irregularSeal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t>News</a:t>
            </a:r>
            <a:endParaRPr lang="en-US" b="1" i="1" dirty="0"/>
          </a:p>
        </p:txBody>
      </p:sp>
      <p:sp>
        <p:nvSpPr>
          <p:cNvPr id="23" name="Explosion 1 22"/>
          <p:cNvSpPr/>
          <p:nvPr/>
        </p:nvSpPr>
        <p:spPr>
          <a:xfrm>
            <a:off x="7720582" y="1409700"/>
            <a:ext cx="1347218" cy="1553915"/>
          </a:xfrm>
          <a:prstGeom prst="irregularSeal1">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t>News</a:t>
            </a:r>
            <a:endParaRPr lang="en-US" b="1" i="1" dirty="0"/>
          </a:p>
        </p:txBody>
      </p:sp>
      <p:sp>
        <p:nvSpPr>
          <p:cNvPr id="28" name="Cloud Callout 27"/>
          <p:cNvSpPr/>
          <p:nvPr/>
        </p:nvSpPr>
        <p:spPr>
          <a:xfrm>
            <a:off x="8031478" y="3049524"/>
            <a:ext cx="914400" cy="878586"/>
          </a:xfrm>
          <a:prstGeom prst="cloudCallout">
            <a:avLst/>
          </a:prstGeom>
          <a:solidFill>
            <a:schemeClr val="bg2">
              <a:lumMod val="75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ESG</a:t>
            </a:r>
            <a:endParaRPr lang="en-US" b="1" dirty="0">
              <a:solidFill>
                <a:schemeClr val="tx1"/>
              </a:solidFill>
            </a:endParaRPr>
          </a:p>
        </p:txBody>
      </p:sp>
      <p:sp>
        <p:nvSpPr>
          <p:cNvPr id="36" name="Cloud Callout 35"/>
          <p:cNvSpPr/>
          <p:nvPr/>
        </p:nvSpPr>
        <p:spPr>
          <a:xfrm>
            <a:off x="6483934" y="685800"/>
            <a:ext cx="999744" cy="848172"/>
          </a:xfrm>
          <a:prstGeom prst="cloudCallout">
            <a:avLst>
              <a:gd name="adj1" fmla="val 63164"/>
              <a:gd name="adj2" fmla="val 59200"/>
            </a:avLst>
          </a:prstGeom>
          <a:solidFill>
            <a:srgbClr val="7EFAF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Oil</a:t>
            </a:r>
            <a:endParaRPr lang="en-US" b="1" dirty="0">
              <a:solidFill>
                <a:schemeClr val="tx1"/>
              </a:solidFill>
            </a:endParaRPr>
          </a:p>
        </p:txBody>
      </p:sp>
      <p:sp>
        <p:nvSpPr>
          <p:cNvPr id="38" name="Explosion 1 37"/>
          <p:cNvSpPr/>
          <p:nvPr/>
        </p:nvSpPr>
        <p:spPr>
          <a:xfrm>
            <a:off x="6172200" y="5774739"/>
            <a:ext cx="1548382" cy="1010109"/>
          </a:xfrm>
          <a:prstGeom prst="irregularSeal1">
            <a:avLst/>
          </a:prstGeom>
          <a:solidFill>
            <a:srgbClr val="0A6C39"/>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t>News</a:t>
            </a:r>
            <a:endParaRPr lang="en-US" b="1" i="1" dirty="0"/>
          </a:p>
        </p:txBody>
      </p:sp>
      <p:sp>
        <p:nvSpPr>
          <p:cNvPr id="39" name="Explosion 1 38"/>
          <p:cNvSpPr/>
          <p:nvPr/>
        </p:nvSpPr>
        <p:spPr>
          <a:xfrm>
            <a:off x="0" y="3994546"/>
            <a:ext cx="1295400" cy="1339454"/>
          </a:xfrm>
          <a:prstGeom prst="irregularSeal1">
            <a:avLst/>
          </a:prstGeom>
          <a:solidFill>
            <a:srgbClr val="6B356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t>News</a:t>
            </a:r>
            <a:endParaRPr lang="en-US" b="1" i="1" dirty="0"/>
          </a:p>
        </p:txBody>
      </p:sp>
      <p:sp>
        <p:nvSpPr>
          <p:cNvPr id="41" name="Wave 40"/>
          <p:cNvSpPr/>
          <p:nvPr/>
        </p:nvSpPr>
        <p:spPr>
          <a:xfrm>
            <a:off x="3352800" y="1640753"/>
            <a:ext cx="914400" cy="481613"/>
          </a:xfrm>
          <a:prstGeom prst="wave">
            <a:avLst>
              <a:gd name="adj1" fmla="val 12500"/>
              <a:gd name="adj2" fmla="val -7077"/>
            </a:avLst>
          </a:prstGeom>
          <a:solidFill>
            <a:srgbClr val="FCDCD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SOX</a:t>
            </a:r>
            <a:endParaRPr lang="en-US" dirty="0">
              <a:solidFill>
                <a:schemeClr val="tx1"/>
              </a:solidFill>
            </a:endParaRPr>
          </a:p>
        </p:txBody>
      </p:sp>
      <p:sp>
        <p:nvSpPr>
          <p:cNvPr id="17" name="TextBox 16"/>
          <p:cNvSpPr txBox="1"/>
          <p:nvPr/>
        </p:nvSpPr>
        <p:spPr>
          <a:xfrm>
            <a:off x="1143001" y="2236357"/>
            <a:ext cx="6763138" cy="2431435"/>
          </a:xfrm>
          <a:prstGeom prst="rect">
            <a:avLst/>
          </a:prstGeom>
          <a:solidFill>
            <a:srgbClr val="002060"/>
          </a:solidFill>
          <a:ln w="57150">
            <a:solidFill>
              <a:srgbClr val="00729A"/>
            </a:solidFill>
          </a:ln>
        </p:spPr>
        <p:txBody>
          <a:bodyPr wrap="square" rtlCol="0">
            <a:spAutoFit/>
          </a:bodyPr>
          <a:lstStyle/>
          <a:p>
            <a:endParaRPr lang="en-US" b="1" dirty="0" smtClean="0"/>
          </a:p>
          <a:p>
            <a:r>
              <a:rPr lang="en-US" sz="2400" b="1" dirty="0" smtClean="0">
                <a:solidFill>
                  <a:schemeClr val="bg1"/>
                </a:solidFill>
              </a:rPr>
              <a:t>How </a:t>
            </a:r>
            <a:r>
              <a:rPr lang="en-US" sz="2400" b="1" dirty="0">
                <a:solidFill>
                  <a:schemeClr val="bg1"/>
                </a:solidFill>
              </a:rPr>
              <a:t>do instructors </a:t>
            </a:r>
            <a:r>
              <a:rPr lang="en-US" sz="2400" b="1" dirty="0" smtClean="0">
                <a:solidFill>
                  <a:schemeClr val="bg1"/>
                </a:solidFill>
              </a:rPr>
              <a:t>&amp; </a:t>
            </a:r>
            <a:r>
              <a:rPr lang="en-US" sz="2400" b="1" dirty="0">
                <a:solidFill>
                  <a:schemeClr val="bg1"/>
                </a:solidFill>
              </a:rPr>
              <a:t>professors keep up-to date? </a:t>
            </a:r>
            <a:endParaRPr lang="en-US" sz="2400" b="1" dirty="0" smtClean="0">
              <a:solidFill>
                <a:schemeClr val="bg1"/>
              </a:solidFill>
            </a:endParaRPr>
          </a:p>
          <a:p>
            <a:endParaRPr lang="en-US" dirty="0" smtClean="0">
              <a:solidFill>
                <a:schemeClr val="bg1"/>
              </a:solidFill>
            </a:endParaRPr>
          </a:p>
          <a:p>
            <a:r>
              <a:rPr lang="en-US" sz="2400" b="1" dirty="0" smtClean="0">
                <a:solidFill>
                  <a:srgbClr val="FFFF00"/>
                </a:solidFill>
              </a:rPr>
              <a:t>When </a:t>
            </a:r>
            <a:r>
              <a:rPr lang="en-US" sz="2400" b="1" dirty="0">
                <a:solidFill>
                  <a:srgbClr val="FFFF00"/>
                </a:solidFill>
              </a:rPr>
              <a:t>are </a:t>
            </a:r>
            <a:r>
              <a:rPr lang="en-US" sz="2400" b="1" dirty="0" smtClean="0">
                <a:solidFill>
                  <a:srgbClr val="FFFF00"/>
                </a:solidFill>
              </a:rPr>
              <a:t>current </a:t>
            </a:r>
            <a:r>
              <a:rPr lang="en-US" sz="2400" b="1" dirty="0">
                <a:solidFill>
                  <a:srgbClr val="FFFF00"/>
                </a:solidFill>
              </a:rPr>
              <a:t>events </a:t>
            </a:r>
            <a:r>
              <a:rPr lang="en-US" sz="2400" b="1" dirty="0" smtClean="0">
                <a:solidFill>
                  <a:srgbClr val="FFFF00"/>
                </a:solidFill>
              </a:rPr>
              <a:t>&amp; activities &amp; the </a:t>
            </a:r>
            <a:r>
              <a:rPr lang="en-US" sz="2400" b="1" dirty="0">
                <a:solidFill>
                  <a:srgbClr val="FFFF00"/>
                </a:solidFill>
              </a:rPr>
              <a:t>related impact on A</a:t>
            </a:r>
            <a:r>
              <a:rPr lang="en-US" sz="2400" b="1" dirty="0" smtClean="0">
                <a:solidFill>
                  <a:srgbClr val="FFFF00"/>
                </a:solidFill>
              </a:rPr>
              <a:t>ccounting, Auditing  &amp; Tax brought </a:t>
            </a:r>
            <a:r>
              <a:rPr lang="en-US" sz="2400" b="1" dirty="0">
                <a:solidFill>
                  <a:srgbClr val="FFFF00"/>
                </a:solidFill>
              </a:rPr>
              <a:t>into the classroom </a:t>
            </a:r>
            <a:r>
              <a:rPr lang="en-US" sz="2400" b="1" dirty="0" smtClean="0">
                <a:solidFill>
                  <a:srgbClr val="FFFF00"/>
                </a:solidFill>
              </a:rPr>
              <a:t>to augment </a:t>
            </a:r>
            <a:r>
              <a:rPr lang="en-US" sz="2400" b="1" dirty="0">
                <a:solidFill>
                  <a:srgbClr val="FFFF00"/>
                </a:solidFill>
              </a:rPr>
              <a:t>text </a:t>
            </a:r>
            <a:r>
              <a:rPr lang="en-US" sz="2400" b="1" dirty="0" smtClean="0">
                <a:solidFill>
                  <a:srgbClr val="FFFF00"/>
                </a:solidFill>
              </a:rPr>
              <a:t>&amp; </a:t>
            </a:r>
            <a:r>
              <a:rPr lang="en-US" sz="2400" b="1" dirty="0">
                <a:solidFill>
                  <a:srgbClr val="FFFF00"/>
                </a:solidFill>
              </a:rPr>
              <a:t>course </a:t>
            </a:r>
            <a:r>
              <a:rPr lang="en-US" sz="2400" b="1" dirty="0" smtClean="0">
                <a:solidFill>
                  <a:srgbClr val="FFFF00"/>
                </a:solidFill>
              </a:rPr>
              <a:t>content?</a:t>
            </a:r>
          </a:p>
          <a:p>
            <a:endParaRPr lang="en-US" sz="2000" b="1" dirty="0">
              <a:solidFill>
                <a:srgbClr val="FFFF00"/>
              </a:solidFill>
            </a:endParaRPr>
          </a:p>
        </p:txBody>
      </p:sp>
    </p:spTree>
    <p:extLst>
      <p:ext uri="{BB962C8B-B14F-4D97-AF65-F5344CB8AC3E}">
        <p14:creationId xmlns:p14="http://schemas.microsoft.com/office/powerpoint/2010/main" val="296688370"/>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repeatCount="indefinite" fill="hold" grpId="0" nodeType="withEffect">
                                  <p:stCondLst>
                                    <p:cond delay="0"/>
                                  </p:stCondLst>
                                  <p:childTnLst>
                                    <p:animRot by="120000">
                                      <p:cBhvr>
                                        <p:cTn id="6" dur="100" fill="hold">
                                          <p:stCondLst>
                                            <p:cond delay="0"/>
                                          </p:stCondLst>
                                        </p:cTn>
                                        <p:tgtEl>
                                          <p:spTgt spid="9"/>
                                        </p:tgtEl>
                                        <p:attrNameLst>
                                          <p:attrName>r</p:attrName>
                                        </p:attrNameLst>
                                      </p:cBhvr>
                                    </p:animRot>
                                    <p:animRot by="-240000">
                                      <p:cBhvr>
                                        <p:cTn id="7" dur="200" fill="hold">
                                          <p:stCondLst>
                                            <p:cond delay="200"/>
                                          </p:stCondLst>
                                        </p:cTn>
                                        <p:tgtEl>
                                          <p:spTgt spid="9"/>
                                        </p:tgtEl>
                                        <p:attrNameLst>
                                          <p:attrName>r</p:attrName>
                                        </p:attrNameLst>
                                      </p:cBhvr>
                                    </p:animRot>
                                    <p:animRot by="240000">
                                      <p:cBhvr>
                                        <p:cTn id="8" dur="200" fill="hold">
                                          <p:stCondLst>
                                            <p:cond delay="400"/>
                                          </p:stCondLst>
                                        </p:cTn>
                                        <p:tgtEl>
                                          <p:spTgt spid="9"/>
                                        </p:tgtEl>
                                        <p:attrNameLst>
                                          <p:attrName>r</p:attrName>
                                        </p:attrNameLst>
                                      </p:cBhvr>
                                    </p:animRot>
                                    <p:animRot by="-240000">
                                      <p:cBhvr>
                                        <p:cTn id="9" dur="200" fill="hold">
                                          <p:stCondLst>
                                            <p:cond delay="600"/>
                                          </p:stCondLst>
                                        </p:cTn>
                                        <p:tgtEl>
                                          <p:spTgt spid="9"/>
                                        </p:tgtEl>
                                        <p:attrNameLst>
                                          <p:attrName>r</p:attrName>
                                        </p:attrNameLst>
                                      </p:cBhvr>
                                    </p:animRot>
                                    <p:animRot by="120000">
                                      <p:cBhvr>
                                        <p:cTn id="10" dur="200" fill="hold">
                                          <p:stCondLst>
                                            <p:cond delay="800"/>
                                          </p:stCondLst>
                                        </p:cTn>
                                        <p:tgtEl>
                                          <p:spTgt spid="9"/>
                                        </p:tgtEl>
                                        <p:attrNameLst>
                                          <p:attrName>r</p:attrName>
                                        </p:attrNameLst>
                                      </p:cBhvr>
                                    </p:animRot>
                                  </p:childTnLst>
                                </p:cTn>
                              </p:par>
                              <p:par>
                                <p:cTn id="11" presetID="32" presetClass="emph" presetSubtype="0" repeatCount="indefinite" fill="hold" grpId="0" nodeType="withEffect">
                                  <p:stCondLst>
                                    <p:cond delay="0"/>
                                  </p:stCondLst>
                                  <p:childTnLst>
                                    <p:animRot by="120000">
                                      <p:cBhvr>
                                        <p:cTn id="12" dur="100" fill="hold">
                                          <p:stCondLst>
                                            <p:cond delay="0"/>
                                          </p:stCondLst>
                                        </p:cTn>
                                        <p:tgtEl>
                                          <p:spTgt spid="23"/>
                                        </p:tgtEl>
                                        <p:attrNameLst>
                                          <p:attrName>r</p:attrName>
                                        </p:attrNameLst>
                                      </p:cBhvr>
                                    </p:animRot>
                                    <p:animRot by="-240000">
                                      <p:cBhvr>
                                        <p:cTn id="13" dur="200" fill="hold">
                                          <p:stCondLst>
                                            <p:cond delay="200"/>
                                          </p:stCondLst>
                                        </p:cTn>
                                        <p:tgtEl>
                                          <p:spTgt spid="23"/>
                                        </p:tgtEl>
                                        <p:attrNameLst>
                                          <p:attrName>r</p:attrName>
                                        </p:attrNameLst>
                                      </p:cBhvr>
                                    </p:animRot>
                                    <p:animRot by="240000">
                                      <p:cBhvr>
                                        <p:cTn id="14" dur="200" fill="hold">
                                          <p:stCondLst>
                                            <p:cond delay="400"/>
                                          </p:stCondLst>
                                        </p:cTn>
                                        <p:tgtEl>
                                          <p:spTgt spid="23"/>
                                        </p:tgtEl>
                                        <p:attrNameLst>
                                          <p:attrName>r</p:attrName>
                                        </p:attrNameLst>
                                      </p:cBhvr>
                                    </p:animRot>
                                    <p:animRot by="-240000">
                                      <p:cBhvr>
                                        <p:cTn id="15" dur="200" fill="hold">
                                          <p:stCondLst>
                                            <p:cond delay="600"/>
                                          </p:stCondLst>
                                        </p:cTn>
                                        <p:tgtEl>
                                          <p:spTgt spid="23"/>
                                        </p:tgtEl>
                                        <p:attrNameLst>
                                          <p:attrName>r</p:attrName>
                                        </p:attrNameLst>
                                      </p:cBhvr>
                                    </p:animRot>
                                    <p:animRot by="120000">
                                      <p:cBhvr>
                                        <p:cTn id="16" dur="200" fill="hold">
                                          <p:stCondLst>
                                            <p:cond delay="800"/>
                                          </p:stCondLst>
                                        </p:cTn>
                                        <p:tgtEl>
                                          <p:spTgt spid="23"/>
                                        </p:tgtEl>
                                        <p:attrNameLst>
                                          <p:attrName>r</p:attrName>
                                        </p:attrNameLst>
                                      </p:cBhvr>
                                    </p:animRot>
                                  </p:childTnLst>
                                </p:cTn>
                              </p:par>
                              <p:par>
                                <p:cTn id="17" presetID="32" presetClass="emph" presetSubtype="0" repeatCount="indefinite" fill="hold" grpId="0" nodeType="withEffect">
                                  <p:stCondLst>
                                    <p:cond delay="0"/>
                                  </p:stCondLst>
                                  <p:childTnLst>
                                    <p:animRot by="120000">
                                      <p:cBhvr>
                                        <p:cTn id="18" dur="100" fill="hold">
                                          <p:stCondLst>
                                            <p:cond delay="0"/>
                                          </p:stCondLst>
                                        </p:cTn>
                                        <p:tgtEl>
                                          <p:spTgt spid="38"/>
                                        </p:tgtEl>
                                        <p:attrNameLst>
                                          <p:attrName>r</p:attrName>
                                        </p:attrNameLst>
                                      </p:cBhvr>
                                    </p:animRot>
                                    <p:animRot by="-240000">
                                      <p:cBhvr>
                                        <p:cTn id="19" dur="200" fill="hold">
                                          <p:stCondLst>
                                            <p:cond delay="200"/>
                                          </p:stCondLst>
                                        </p:cTn>
                                        <p:tgtEl>
                                          <p:spTgt spid="38"/>
                                        </p:tgtEl>
                                        <p:attrNameLst>
                                          <p:attrName>r</p:attrName>
                                        </p:attrNameLst>
                                      </p:cBhvr>
                                    </p:animRot>
                                    <p:animRot by="240000">
                                      <p:cBhvr>
                                        <p:cTn id="20" dur="200" fill="hold">
                                          <p:stCondLst>
                                            <p:cond delay="400"/>
                                          </p:stCondLst>
                                        </p:cTn>
                                        <p:tgtEl>
                                          <p:spTgt spid="38"/>
                                        </p:tgtEl>
                                        <p:attrNameLst>
                                          <p:attrName>r</p:attrName>
                                        </p:attrNameLst>
                                      </p:cBhvr>
                                    </p:animRot>
                                    <p:animRot by="-240000">
                                      <p:cBhvr>
                                        <p:cTn id="21" dur="200" fill="hold">
                                          <p:stCondLst>
                                            <p:cond delay="600"/>
                                          </p:stCondLst>
                                        </p:cTn>
                                        <p:tgtEl>
                                          <p:spTgt spid="38"/>
                                        </p:tgtEl>
                                        <p:attrNameLst>
                                          <p:attrName>r</p:attrName>
                                        </p:attrNameLst>
                                      </p:cBhvr>
                                    </p:animRot>
                                    <p:animRot by="120000">
                                      <p:cBhvr>
                                        <p:cTn id="22" dur="200" fill="hold">
                                          <p:stCondLst>
                                            <p:cond delay="800"/>
                                          </p:stCondLst>
                                        </p:cTn>
                                        <p:tgtEl>
                                          <p:spTgt spid="38"/>
                                        </p:tgtEl>
                                        <p:attrNameLst>
                                          <p:attrName>r</p:attrName>
                                        </p:attrNameLst>
                                      </p:cBhvr>
                                    </p:animRot>
                                  </p:childTnLst>
                                </p:cTn>
                              </p:par>
                              <p:par>
                                <p:cTn id="23" presetID="32" presetClass="emph" presetSubtype="0" repeatCount="indefinite" fill="hold" grpId="0" nodeType="withEffect">
                                  <p:stCondLst>
                                    <p:cond delay="0"/>
                                  </p:stCondLst>
                                  <p:childTnLst>
                                    <p:animRot by="120000">
                                      <p:cBhvr>
                                        <p:cTn id="24" dur="100" fill="hold">
                                          <p:stCondLst>
                                            <p:cond delay="0"/>
                                          </p:stCondLst>
                                        </p:cTn>
                                        <p:tgtEl>
                                          <p:spTgt spid="39"/>
                                        </p:tgtEl>
                                        <p:attrNameLst>
                                          <p:attrName>r</p:attrName>
                                        </p:attrNameLst>
                                      </p:cBhvr>
                                    </p:animRot>
                                    <p:animRot by="-240000">
                                      <p:cBhvr>
                                        <p:cTn id="25" dur="200" fill="hold">
                                          <p:stCondLst>
                                            <p:cond delay="200"/>
                                          </p:stCondLst>
                                        </p:cTn>
                                        <p:tgtEl>
                                          <p:spTgt spid="39"/>
                                        </p:tgtEl>
                                        <p:attrNameLst>
                                          <p:attrName>r</p:attrName>
                                        </p:attrNameLst>
                                      </p:cBhvr>
                                    </p:animRot>
                                    <p:animRot by="240000">
                                      <p:cBhvr>
                                        <p:cTn id="26" dur="200" fill="hold">
                                          <p:stCondLst>
                                            <p:cond delay="400"/>
                                          </p:stCondLst>
                                        </p:cTn>
                                        <p:tgtEl>
                                          <p:spTgt spid="39"/>
                                        </p:tgtEl>
                                        <p:attrNameLst>
                                          <p:attrName>r</p:attrName>
                                        </p:attrNameLst>
                                      </p:cBhvr>
                                    </p:animRot>
                                    <p:animRot by="-240000">
                                      <p:cBhvr>
                                        <p:cTn id="27" dur="200" fill="hold">
                                          <p:stCondLst>
                                            <p:cond delay="600"/>
                                          </p:stCondLst>
                                        </p:cTn>
                                        <p:tgtEl>
                                          <p:spTgt spid="39"/>
                                        </p:tgtEl>
                                        <p:attrNameLst>
                                          <p:attrName>r</p:attrName>
                                        </p:attrNameLst>
                                      </p:cBhvr>
                                    </p:animRot>
                                    <p:animRot by="120000">
                                      <p:cBhvr>
                                        <p:cTn id="28" dur="200" fill="hold">
                                          <p:stCondLst>
                                            <p:cond delay="800"/>
                                          </p:stCondLst>
                                        </p:cTn>
                                        <p:tgtEl>
                                          <p:spTgt spid="39"/>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7">
                                            <p:bg/>
                                          </p:spTgt>
                                        </p:tgtEl>
                                        <p:attrNameLst>
                                          <p:attrName>style.visibility</p:attrName>
                                        </p:attrNameLst>
                                      </p:cBhvr>
                                      <p:to>
                                        <p:strVal val="visible"/>
                                      </p:to>
                                    </p:set>
                                    <p:anim calcmode="lin" valueType="num">
                                      <p:cBhvr>
                                        <p:cTn id="33" dur="500" fill="hold"/>
                                        <p:tgtEl>
                                          <p:spTgt spid="17">
                                            <p:bg/>
                                          </p:spTgt>
                                        </p:tgtEl>
                                        <p:attrNameLst>
                                          <p:attrName>ppt_w</p:attrName>
                                        </p:attrNameLst>
                                      </p:cBhvr>
                                      <p:tavLst>
                                        <p:tav tm="0">
                                          <p:val>
                                            <p:fltVal val="0"/>
                                          </p:val>
                                        </p:tav>
                                        <p:tav tm="100000">
                                          <p:val>
                                            <p:strVal val="#ppt_w"/>
                                          </p:val>
                                        </p:tav>
                                      </p:tavLst>
                                    </p:anim>
                                    <p:anim calcmode="lin" valueType="num">
                                      <p:cBhvr>
                                        <p:cTn id="34" dur="500" fill="hold"/>
                                        <p:tgtEl>
                                          <p:spTgt spid="17">
                                            <p:bg/>
                                          </p:spTgt>
                                        </p:tgtEl>
                                        <p:attrNameLst>
                                          <p:attrName>ppt_h</p:attrName>
                                        </p:attrNameLst>
                                      </p:cBhvr>
                                      <p:tavLst>
                                        <p:tav tm="0">
                                          <p:val>
                                            <p:fltVal val="0"/>
                                          </p:val>
                                        </p:tav>
                                        <p:tav tm="100000">
                                          <p:val>
                                            <p:strVal val="#ppt_h"/>
                                          </p:val>
                                        </p:tav>
                                      </p:tavLst>
                                    </p:anim>
                                    <p:animEffect transition="in" filter="fade">
                                      <p:cBhvr>
                                        <p:cTn id="35" dur="500"/>
                                        <p:tgtEl>
                                          <p:spTgt spid="17">
                                            <p:bg/>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17">
                                            <p:txEl>
                                              <p:pRg st="1" end="1"/>
                                            </p:txEl>
                                          </p:spTgt>
                                        </p:tgtEl>
                                        <p:attrNameLst>
                                          <p:attrName>style.visibility</p:attrName>
                                        </p:attrNameLst>
                                      </p:cBhvr>
                                      <p:to>
                                        <p:strVal val="visible"/>
                                      </p:to>
                                    </p:set>
                                    <p:anim calcmode="lin" valueType="num">
                                      <p:cBhvr>
                                        <p:cTn id="40" dur="500" fill="hold"/>
                                        <p:tgtEl>
                                          <p:spTgt spid="17">
                                            <p:txEl>
                                              <p:pRg st="1" end="1"/>
                                            </p:txEl>
                                          </p:spTgt>
                                        </p:tgtEl>
                                        <p:attrNameLst>
                                          <p:attrName>ppt_w</p:attrName>
                                        </p:attrNameLst>
                                      </p:cBhvr>
                                      <p:tavLst>
                                        <p:tav tm="0">
                                          <p:val>
                                            <p:fltVal val="0"/>
                                          </p:val>
                                        </p:tav>
                                        <p:tav tm="100000">
                                          <p:val>
                                            <p:strVal val="#ppt_w"/>
                                          </p:val>
                                        </p:tav>
                                      </p:tavLst>
                                    </p:anim>
                                    <p:anim calcmode="lin" valueType="num">
                                      <p:cBhvr>
                                        <p:cTn id="41" dur="500" fill="hold"/>
                                        <p:tgtEl>
                                          <p:spTgt spid="17">
                                            <p:txEl>
                                              <p:pRg st="1" end="1"/>
                                            </p:txEl>
                                          </p:spTgt>
                                        </p:tgtEl>
                                        <p:attrNameLst>
                                          <p:attrName>ppt_h</p:attrName>
                                        </p:attrNameLst>
                                      </p:cBhvr>
                                      <p:tavLst>
                                        <p:tav tm="0">
                                          <p:val>
                                            <p:fltVal val="0"/>
                                          </p:val>
                                        </p:tav>
                                        <p:tav tm="100000">
                                          <p:val>
                                            <p:strVal val="#ppt_h"/>
                                          </p:val>
                                        </p:tav>
                                      </p:tavLst>
                                    </p:anim>
                                    <p:animEffect transition="in" filter="fade">
                                      <p:cBhvr>
                                        <p:cTn id="42" dur="500"/>
                                        <p:tgtEl>
                                          <p:spTgt spid="17">
                                            <p:txEl>
                                              <p:pRg st="1" end="1"/>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17">
                                            <p:txEl>
                                              <p:pRg st="3" end="3"/>
                                            </p:txEl>
                                          </p:spTgt>
                                        </p:tgtEl>
                                        <p:attrNameLst>
                                          <p:attrName>style.visibility</p:attrName>
                                        </p:attrNameLst>
                                      </p:cBhvr>
                                      <p:to>
                                        <p:strVal val="visible"/>
                                      </p:to>
                                    </p:set>
                                    <p:anim calcmode="lin" valueType="num">
                                      <p:cBhvr>
                                        <p:cTn id="47" dur="500" fill="hold"/>
                                        <p:tgtEl>
                                          <p:spTgt spid="17">
                                            <p:txEl>
                                              <p:pRg st="3" end="3"/>
                                            </p:txEl>
                                          </p:spTgt>
                                        </p:tgtEl>
                                        <p:attrNameLst>
                                          <p:attrName>ppt_w</p:attrName>
                                        </p:attrNameLst>
                                      </p:cBhvr>
                                      <p:tavLst>
                                        <p:tav tm="0">
                                          <p:val>
                                            <p:fltVal val="0"/>
                                          </p:val>
                                        </p:tav>
                                        <p:tav tm="100000">
                                          <p:val>
                                            <p:strVal val="#ppt_w"/>
                                          </p:val>
                                        </p:tav>
                                      </p:tavLst>
                                    </p:anim>
                                    <p:anim calcmode="lin" valueType="num">
                                      <p:cBhvr>
                                        <p:cTn id="48" dur="500" fill="hold"/>
                                        <p:tgtEl>
                                          <p:spTgt spid="17">
                                            <p:txEl>
                                              <p:pRg st="3" end="3"/>
                                            </p:txEl>
                                          </p:spTgt>
                                        </p:tgtEl>
                                        <p:attrNameLst>
                                          <p:attrName>ppt_h</p:attrName>
                                        </p:attrNameLst>
                                      </p:cBhvr>
                                      <p:tavLst>
                                        <p:tav tm="0">
                                          <p:val>
                                            <p:fltVal val="0"/>
                                          </p:val>
                                        </p:tav>
                                        <p:tav tm="100000">
                                          <p:val>
                                            <p:strVal val="#ppt_h"/>
                                          </p:val>
                                        </p:tav>
                                      </p:tavLst>
                                    </p:anim>
                                    <p:animEffect transition="in" filter="fade">
                                      <p:cBhvr>
                                        <p:cTn id="49" dur="500"/>
                                        <p:tgtEl>
                                          <p:spTgt spid="1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23" grpId="0" animBg="1"/>
      <p:bldP spid="38" grpId="0" animBg="1"/>
      <p:bldP spid="39" grpId="0" animBg="1"/>
      <p:bldP spid="17"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extBox 1"/>
          <p:cNvSpPr txBox="1"/>
          <p:nvPr/>
        </p:nvSpPr>
        <p:spPr>
          <a:xfrm>
            <a:off x="457200" y="304800"/>
            <a:ext cx="3975151" cy="1107996"/>
          </a:xfrm>
          <a:prstGeom prst="rect">
            <a:avLst/>
          </a:prstGeom>
          <a:noFill/>
        </p:spPr>
        <p:txBody>
          <a:bodyPr wrap="square" rtlCol="0">
            <a:spAutoFit/>
          </a:bodyPr>
          <a:lstStyle/>
          <a:p>
            <a:r>
              <a:rPr lang="en-US" sz="6600" b="1" dirty="0" smtClean="0">
                <a:solidFill>
                  <a:srgbClr val="FFFF00"/>
                </a:solidFill>
              </a:rPr>
              <a:t>PANELISTS</a:t>
            </a:r>
            <a:endParaRPr lang="en-US" sz="6600" b="1" dirty="0">
              <a:solidFill>
                <a:srgbClr val="FFFF00"/>
              </a:solidFill>
            </a:endParaRPr>
          </a:p>
        </p:txBody>
      </p:sp>
      <p:sp>
        <p:nvSpPr>
          <p:cNvPr id="4" name="TextBox 3"/>
          <p:cNvSpPr txBox="1"/>
          <p:nvPr/>
        </p:nvSpPr>
        <p:spPr>
          <a:xfrm>
            <a:off x="508051" y="1752600"/>
            <a:ext cx="7848600" cy="4185761"/>
          </a:xfrm>
          <a:prstGeom prst="rect">
            <a:avLst/>
          </a:prstGeom>
          <a:noFill/>
        </p:spPr>
        <p:txBody>
          <a:bodyPr wrap="square" rtlCol="0">
            <a:spAutoFit/>
          </a:bodyPr>
          <a:lstStyle/>
          <a:p>
            <a:r>
              <a:rPr lang="en-US" sz="3800" b="1" dirty="0" smtClean="0">
                <a:solidFill>
                  <a:srgbClr val="002060"/>
                </a:solidFill>
              </a:rPr>
              <a:t>Cynthia </a:t>
            </a:r>
            <a:r>
              <a:rPr lang="en-US" sz="3800" b="1" dirty="0" smtClean="0">
                <a:solidFill>
                  <a:srgbClr val="002060"/>
                </a:solidFill>
              </a:rPr>
              <a:t>E. </a:t>
            </a:r>
            <a:r>
              <a:rPr lang="en-US" sz="3800" b="1" dirty="0" smtClean="0">
                <a:solidFill>
                  <a:srgbClr val="002060"/>
                </a:solidFill>
              </a:rPr>
              <a:t>Bolt-Lee </a:t>
            </a:r>
          </a:p>
          <a:p>
            <a:endParaRPr lang="en-US" sz="3800" b="1" dirty="0">
              <a:solidFill>
                <a:srgbClr val="002060"/>
              </a:solidFill>
            </a:endParaRPr>
          </a:p>
          <a:p>
            <a:r>
              <a:rPr lang="en-US" sz="3800" b="1" dirty="0" smtClean="0">
                <a:solidFill>
                  <a:srgbClr val="002060"/>
                </a:solidFill>
              </a:rPr>
              <a:t>Susan V. </a:t>
            </a:r>
            <a:r>
              <a:rPr lang="en-US" sz="3800" b="1" dirty="0" err="1" smtClean="0">
                <a:solidFill>
                  <a:srgbClr val="002060"/>
                </a:solidFill>
              </a:rPr>
              <a:t>Crosson</a:t>
            </a:r>
            <a:endParaRPr lang="en-US" sz="3800" b="1" dirty="0" smtClean="0">
              <a:solidFill>
                <a:srgbClr val="002060"/>
              </a:solidFill>
            </a:endParaRPr>
          </a:p>
          <a:p>
            <a:endParaRPr lang="en-US" sz="3800" b="1" dirty="0">
              <a:solidFill>
                <a:srgbClr val="002060"/>
              </a:solidFill>
            </a:endParaRPr>
          </a:p>
          <a:p>
            <a:r>
              <a:rPr lang="en-US" sz="3800" b="1" dirty="0" smtClean="0">
                <a:solidFill>
                  <a:srgbClr val="002060"/>
                </a:solidFill>
              </a:rPr>
              <a:t>D. Scott </a:t>
            </a:r>
            <a:r>
              <a:rPr lang="en-US" sz="3800" b="1" dirty="0" smtClean="0">
                <a:solidFill>
                  <a:srgbClr val="002060"/>
                </a:solidFill>
              </a:rPr>
              <a:t>Showalter</a:t>
            </a:r>
          </a:p>
          <a:p>
            <a:endParaRPr lang="en-US" sz="3800" b="1" dirty="0">
              <a:solidFill>
                <a:srgbClr val="002060"/>
              </a:solidFill>
            </a:endParaRPr>
          </a:p>
          <a:p>
            <a:r>
              <a:rPr lang="en-US" sz="3800" b="1" dirty="0" smtClean="0">
                <a:solidFill>
                  <a:srgbClr val="002060"/>
                </a:solidFill>
              </a:rPr>
              <a:t>Cindy </a:t>
            </a:r>
            <a:r>
              <a:rPr lang="en-US" sz="3800" b="1" dirty="0" smtClean="0">
                <a:solidFill>
                  <a:srgbClr val="002060"/>
                </a:solidFill>
              </a:rPr>
              <a:t>Sobieski</a:t>
            </a:r>
            <a:endParaRPr lang="en-US" sz="3800" b="1" dirty="0">
              <a:solidFill>
                <a:srgbClr val="002060"/>
              </a:solidFill>
            </a:endParaRPr>
          </a:p>
        </p:txBody>
      </p:sp>
    </p:spTree>
    <p:extLst>
      <p:ext uri="{BB962C8B-B14F-4D97-AF65-F5344CB8AC3E}">
        <p14:creationId xmlns:p14="http://schemas.microsoft.com/office/powerpoint/2010/main" val="215671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685800"/>
          </a:xfrm>
        </p:spPr>
        <p:txBody>
          <a:bodyPr>
            <a:noAutofit/>
          </a:bodyPr>
          <a:lstStyle/>
          <a:p>
            <a:pPr algn="l"/>
            <a:r>
              <a:rPr lang="en-US" sz="2800" b="1" dirty="0" smtClean="0">
                <a:solidFill>
                  <a:srgbClr val="002060"/>
                </a:solidFill>
              </a:rPr>
              <a:t>  Take </a:t>
            </a:r>
            <a:r>
              <a:rPr lang="en-US" sz="2800" b="1" dirty="0">
                <a:solidFill>
                  <a:srgbClr val="002060"/>
                </a:solidFill>
              </a:rPr>
              <a:t>the 2014 </a:t>
            </a:r>
            <a:r>
              <a:rPr lang="en-US" sz="2800" b="1" dirty="0" err="1">
                <a:solidFill>
                  <a:srgbClr val="002060"/>
                </a:solidFill>
              </a:rPr>
              <a:t>JofA</a:t>
            </a:r>
            <a:r>
              <a:rPr lang="en-US" sz="2800" b="1" dirty="0">
                <a:solidFill>
                  <a:srgbClr val="002060"/>
                </a:solidFill>
              </a:rPr>
              <a:t> news quiz  </a:t>
            </a:r>
            <a:r>
              <a:rPr lang="en-US" sz="2800" b="1" dirty="0" smtClean="0">
                <a:solidFill>
                  <a:srgbClr val="002060"/>
                </a:solidFill>
              </a:rPr>
              <a:t>       </a:t>
            </a:r>
            <a:r>
              <a:rPr lang="en-US" sz="2200" b="1" dirty="0">
                <a:solidFill>
                  <a:srgbClr val="002060"/>
                </a:solidFill>
              </a:rPr>
              <a:t>By Ken </a:t>
            </a:r>
            <a:r>
              <a:rPr lang="en-US" sz="2200" b="1" dirty="0" err="1" smtClean="0">
                <a:solidFill>
                  <a:srgbClr val="002060"/>
                </a:solidFill>
              </a:rPr>
              <a:t>Tysiac</a:t>
            </a:r>
            <a:r>
              <a:rPr lang="en-US" sz="2200" b="1" dirty="0" smtClean="0">
                <a:solidFill>
                  <a:srgbClr val="002060"/>
                </a:solidFill>
              </a:rPr>
              <a:t> 12/22/14</a:t>
            </a:r>
            <a:endParaRPr lang="en-US" sz="2200" dirty="0">
              <a:solidFill>
                <a:srgbClr val="002060"/>
              </a:solidFill>
            </a:endParaRPr>
          </a:p>
        </p:txBody>
      </p:sp>
      <p:sp>
        <p:nvSpPr>
          <p:cNvPr id="3" name="Rectangle 2"/>
          <p:cNvSpPr/>
          <p:nvPr/>
        </p:nvSpPr>
        <p:spPr>
          <a:xfrm>
            <a:off x="228600" y="1066801"/>
            <a:ext cx="8610600" cy="2154436"/>
          </a:xfrm>
          <a:prstGeom prst="rect">
            <a:avLst/>
          </a:prstGeom>
        </p:spPr>
        <p:txBody>
          <a:bodyPr wrap="square">
            <a:spAutoFit/>
          </a:bodyPr>
          <a:lstStyle/>
          <a:p>
            <a:r>
              <a:rPr lang="en-US" b="1" dirty="0" smtClean="0">
                <a:solidFill>
                  <a:srgbClr val="002060"/>
                </a:solidFill>
                <a:ea typeface="Times New Roman"/>
                <a:cs typeface="Arial"/>
              </a:rPr>
              <a:t>Which </a:t>
            </a:r>
            <a:r>
              <a:rPr lang="en-US" b="1" dirty="0">
                <a:solidFill>
                  <a:srgbClr val="002060"/>
                </a:solidFill>
                <a:ea typeface="Times New Roman"/>
                <a:cs typeface="Arial"/>
              </a:rPr>
              <a:t>world leader urged members of the accounting profession to use their talents to serve the community and provide people with dignified work during an address at the World Congress of Accountants in </a:t>
            </a:r>
            <a:r>
              <a:rPr lang="en-US" b="1" dirty="0" smtClean="0">
                <a:solidFill>
                  <a:srgbClr val="002060"/>
                </a:solidFill>
                <a:ea typeface="Times New Roman"/>
                <a:cs typeface="Arial"/>
              </a:rPr>
              <a:t>November?</a:t>
            </a:r>
          </a:p>
          <a:p>
            <a:r>
              <a:rPr lang="en-US" sz="1600" dirty="0" smtClean="0">
                <a:solidFill>
                  <a:srgbClr val="444444"/>
                </a:solidFill>
                <a:ea typeface="Times New Roman"/>
                <a:cs typeface="Arial"/>
              </a:rPr>
              <a:t>	</a:t>
            </a:r>
            <a:r>
              <a:rPr lang="en-US" sz="1600" dirty="0" smtClean="0">
                <a:solidFill>
                  <a:srgbClr val="FF0000"/>
                </a:solidFill>
                <a:ea typeface="Times New Roman"/>
                <a:cs typeface="Arial"/>
              </a:rPr>
              <a:t>a. Barack Obama</a:t>
            </a:r>
            <a:endParaRPr lang="en-US" sz="1600" dirty="0" smtClean="0">
              <a:solidFill>
                <a:srgbClr val="FF0000"/>
              </a:solidFill>
              <a:ea typeface="Calibri"/>
              <a:cs typeface="Arial"/>
            </a:endParaRPr>
          </a:p>
          <a:p>
            <a:r>
              <a:rPr lang="en-US" sz="1600" dirty="0" smtClean="0">
                <a:solidFill>
                  <a:srgbClr val="FF0000"/>
                </a:solidFill>
                <a:ea typeface="Times New Roman"/>
                <a:cs typeface="Arial"/>
              </a:rPr>
              <a:t>	b. Pope Francis</a:t>
            </a:r>
            <a:endParaRPr lang="en-US" sz="1600" dirty="0" smtClean="0">
              <a:solidFill>
                <a:srgbClr val="FF0000"/>
              </a:solidFill>
              <a:ea typeface="Calibri"/>
              <a:cs typeface="Arial"/>
            </a:endParaRPr>
          </a:p>
          <a:p>
            <a:r>
              <a:rPr lang="en-US" sz="1600" dirty="0" smtClean="0">
                <a:solidFill>
                  <a:srgbClr val="FF0000"/>
                </a:solidFill>
                <a:ea typeface="Times New Roman"/>
                <a:cs typeface="Arial"/>
              </a:rPr>
              <a:t>	c</a:t>
            </a:r>
            <a:r>
              <a:rPr lang="en-US" sz="1600" dirty="0">
                <a:solidFill>
                  <a:srgbClr val="FF0000"/>
                </a:solidFill>
                <a:ea typeface="Times New Roman"/>
                <a:cs typeface="Arial"/>
              </a:rPr>
              <a:t>. Ban </a:t>
            </a:r>
            <a:r>
              <a:rPr lang="en-US" sz="1600" dirty="0" smtClean="0">
                <a:solidFill>
                  <a:srgbClr val="FF0000"/>
                </a:solidFill>
                <a:ea typeface="Times New Roman"/>
                <a:cs typeface="Arial"/>
              </a:rPr>
              <a:t>Ki-moon</a:t>
            </a:r>
            <a:endParaRPr lang="en-US" sz="1600" dirty="0">
              <a:solidFill>
                <a:srgbClr val="FF0000"/>
              </a:solidFill>
              <a:ea typeface="Calibri"/>
              <a:cs typeface="Arial"/>
            </a:endParaRPr>
          </a:p>
          <a:p>
            <a:r>
              <a:rPr lang="en-US" sz="1600" dirty="0" smtClean="0">
                <a:solidFill>
                  <a:srgbClr val="FF0000"/>
                </a:solidFill>
                <a:ea typeface="Times New Roman"/>
              </a:rPr>
              <a:t>	d</a:t>
            </a:r>
            <a:r>
              <a:rPr lang="en-US" sz="1600" dirty="0">
                <a:solidFill>
                  <a:srgbClr val="FF0000"/>
                </a:solidFill>
                <a:ea typeface="Times New Roman"/>
              </a:rPr>
              <a:t>. David </a:t>
            </a:r>
            <a:r>
              <a:rPr lang="en-US" sz="1600" dirty="0" smtClean="0">
                <a:solidFill>
                  <a:srgbClr val="FF0000"/>
                </a:solidFill>
                <a:ea typeface="Times New Roman"/>
              </a:rPr>
              <a:t>Cameron</a:t>
            </a:r>
          </a:p>
          <a:p>
            <a:endParaRPr lang="en-US" sz="1600" dirty="0"/>
          </a:p>
        </p:txBody>
      </p:sp>
      <p:sp>
        <p:nvSpPr>
          <p:cNvPr id="4" name="TextBox 3"/>
          <p:cNvSpPr txBox="1"/>
          <p:nvPr/>
        </p:nvSpPr>
        <p:spPr>
          <a:xfrm>
            <a:off x="228600" y="3160543"/>
            <a:ext cx="8763000" cy="1846659"/>
          </a:xfrm>
          <a:prstGeom prst="rect">
            <a:avLst/>
          </a:prstGeom>
          <a:noFill/>
        </p:spPr>
        <p:txBody>
          <a:bodyPr wrap="square" rtlCol="0">
            <a:spAutoFit/>
          </a:bodyPr>
          <a:lstStyle/>
          <a:p>
            <a:r>
              <a:rPr lang="en-US" b="1" dirty="0" smtClean="0"/>
              <a:t>A </a:t>
            </a:r>
            <a:r>
              <a:rPr lang="en-US" b="1" dirty="0"/>
              <a:t>FASB standard established new responsibilities for which group to evaluate going concern</a:t>
            </a:r>
            <a:r>
              <a:rPr lang="en-US" b="1" dirty="0" smtClean="0"/>
              <a:t>?</a:t>
            </a:r>
          </a:p>
          <a:p>
            <a:r>
              <a:rPr lang="en-US" sz="1600" dirty="0" smtClean="0"/>
              <a:t>	</a:t>
            </a:r>
            <a:r>
              <a:rPr lang="en-US" sz="1600" dirty="0" smtClean="0">
                <a:solidFill>
                  <a:srgbClr val="FF0000"/>
                </a:solidFill>
              </a:rPr>
              <a:t>a</a:t>
            </a:r>
            <a:r>
              <a:rPr lang="en-US" sz="1600" dirty="0">
                <a:solidFill>
                  <a:srgbClr val="FF0000"/>
                </a:solidFill>
              </a:rPr>
              <a:t>. Boards of </a:t>
            </a:r>
            <a:r>
              <a:rPr lang="en-US" sz="1600" dirty="0" smtClean="0">
                <a:solidFill>
                  <a:srgbClr val="FF0000"/>
                </a:solidFill>
              </a:rPr>
              <a:t>directors</a:t>
            </a:r>
            <a:endParaRPr lang="en-US" sz="1600" dirty="0">
              <a:solidFill>
                <a:srgbClr val="FF0000"/>
              </a:solidFill>
            </a:endParaRPr>
          </a:p>
          <a:p>
            <a:r>
              <a:rPr lang="en-US" sz="1600" dirty="0" smtClean="0">
                <a:solidFill>
                  <a:srgbClr val="FF0000"/>
                </a:solidFill>
              </a:rPr>
              <a:t>	b</a:t>
            </a:r>
            <a:r>
              <a:rPr lang="en-US" sz="1600" dirty="0">
                <a:solidFill>
                  <a:srgbClr val="FF0000"/>
                </a:solidFill>
              </a:rPr>
              <a:t>. Audit </a:t>
            </a:r>
            <a:r>
              <a:rPr lang="en-US" sz="1600" dirty="0" smtClean="0">
                <a:solidFill>
                  <a:srgbClr val="FF0000"/>
                </a:solidFill>
              </a:rPr>
              <a:t>committees</a:t>
            </a:r>
            <a:endParaRPr lang="en-US" sz="1600" dirty="0">
              <a:solidFill>
                <a:srgbClr val="FF0000"/>
              </a:solidFill>
            </a:endParaRPr>
          </a:p>
          <a:p>
            <a:r>
              <a:rPr lang="en-US" sz="1600" dirty="0" smtClean="0">
                <a:solidFill>
                  <a:srgbClr val="FF0000"/>
                </a:solidFill>
              </a:rPr>
              <a:t>	c</a:t>
            </a:r>
            <a:r>
              <a:rPr lang="en-US" sz="1600" dirty="0">
                <a:solidFill>
                  <a:srgbClr val="FF0000"/>
                </a:solidFill>
              </a:rPr>
              <a:t>. Users of financial </a:t>
            </a:r>
            <a:r>
              <a:rPr lang="en-US" sz="1600" dirty="0" smtClean="0">
                <a:solidFill>
                  <a:srgbClr val="FF0000"/>
                </a:solidFill>
              </a:rPr>
              <a:t>statements</a:t>
            </a:r>
            <a:endParaRPr lang="en-US" sz="1600" dirty="0">
              <a:solidFill>
                <a:srgbClr val="FF0000"/>
              </a:solidFill>
            </a:endParaRPr>
          </a:p>
          <a:p>
            <a:r>
              <a:rPr lang="en-US" sz="1600" dirty="0" smtClean="0">
                <a:solidFill>
                  <a:srgbClr val="FF0000"/>
                </a:solidFill>
              </a:rPr>
              <a:t>	d</a:t>
            </a:r>
            <a:r>
              <a:rPr lang="en-US" sz="1600" dirty="0">
                <a:solidFill>
                  <a:srgbClr val="FF0000"/>
                </a:solidFill>
              </a:rPr>
              <a:t>. </a:t>
            </a:r>
            <a:r>
              <a:rPr lang="en-US" sz="1600" dirty="0" smtClean="0">
                <a:solidFill>
                  <a:srgbClr val="FF0000"/>
                </a:solidFill>
              </a:rPr>
              <a:t>Management</a:t>
            </a:r>
          </a:p>
          <a:p>
            <a:endParaRPr lang="en-US" sz="1400" dirty="0"/>
          </a:p>
        </p:txBody>
      </p:sp>
      <p:sp>
        <p:nvSpPr>
          <p:cNvPr id="9" name="TextBox 8"/>
          <p:cNvSpPr txBox="1"/>
          <p:nvPr/>
        </p:nvSpPr>
        <p:spPr>
          <a:xfrm>
            <a:off x="228601" y="4768725"/>
            <a:ext cx="8382000" cy="1908215"/>
          </a:xfrm>
          <a:prstGeom prst="rect">
            <a:avLst/>
          </a:prstGeom>
          <a:noFill/>
        </p:spPr>
        <p:txBody>
          <a:bodyPr wrap="square" rtlCol="0">
            <a:spAutoFit/>
          </a:bodyPr>
          <a:lstStyle/>
          <a:p>
            <a:endParaRPr lang="en-US" b="1" dirty="0" smtClean="0"/>
          </a:p>
          <a:p>
            <a:r>
              <a:rPr lang="en-US" b="1" dirty="0" smtClean="0"/>
              <a:t>The </a:t>
            </a:r>
            <a:r>
              <a:rPr lang="en-US" b="1" dirty="0" err="1"/>
              <a:t>AICPA</a:t>
            </a:r>
            <a:r>
              <a:rPr lang="en-US" b="1" dirty="0"/>
              <a:t> sought public comment in its shaping of the next version of the Uniform CPA Examination. When is the next version of the exam scheduled to be launched?</a:t>
            </a:r>
            <a:endParaRPr lang="en-US" dirty="0"/>
          </a:p>
          <a:p>
            <a:r>
              <a:rPr lang="en-US" sz="1600" dirty="0" smtClean="0"/>
              <a:t>	</a:t>
            </a:r>
            <a:r>
              <a:rPr lang="en-US" sz="1600" dirty="0" smtClean="0">
                <a:solidFill>
                  <a:srgbClr val="FF0000"/>
                </a:solidFill>
              </a:rPr>
              <a:t>a</a:t>
            </a:r>
            <a:r>
              <a:rPr lang="en-US" sz="1600" dirty="0">
                <a:solidFill>
                  <a:srgbClr val="FF0000"/>
                </a:solidFill>
              </a:rPr>
              <a:t>. </a:t>
            </a:r>
            <a:r>
              <a:rPr lang="en-US" sz="1600" dirty="0" smtClean="0">
                <a:solidFill>
                  <a:srgbClr val="FF0000"/>
                </a:solidFill>
              </a:rPr>
              <a:t>2015</a:t>
            </a:r>
            <a:endParaRPr lang="en-US" sz="1600" dirty="0">
              <a:solidFill>
                <a:srgbClr val="FF0000"/>
              </a:solidFill>
            </a:endParaRPr>
          </a:p>
          <a:p>
            <a:r>
              <a:rPr lang="en-US" sz="1600" dirty="0" smtClean="0">
                <a:solidFill>
                  <a:srgbClr val="FF0000"/>
                </a:solidFill>
              </a:rPr>
              <a:t>	b</a:t>
            </a:r>
            <a:r>
              <a:rPr lang="en-US" sz="1600" dirty="0">
                <a:solidFill>
                  <a:srgbClr val="FF0000"/>
                </a:solidFill>
              </a:rPr>
              <a:t>. </a:t>
            </a:r>
            <a:r>
              <a:rPr lang="en-US" sz="1600" dirty="0" smtClean="0">
                <a:solidFill>
                  <a:srgbClr val="FF0000"/>
                </a:solidFill>
              </a:rPr>
              <a:t>2016</a:t>
            </a:r>
            <a:endParaRPr lang="en-US" sz="1600" dirty="0">
              <a:solidFill>
                <a:srgbClr val="FF0000"/>
              </a:solidFill>
            </a:endParaRPr>
          </a:p>
          <a:p>
            <a:r>
              <a:rPr lang="en-US" sz="1600" dirty="0" smtClean="0">
                <a:solidFill>
                  <a:srgbClr val="FF0000"/>
                </a:solidFill>
              </a:rPr>
              <a:t>	c</a:t>
            </a:r>
            <a:r>
              <a:rPr lang="en-US" sz="1600" dirty="0">
                <a:solidFill>
                  <a:srgbClr val="FF0000"/>
                </a:solidFill>
              </a:rPr>
              <a:t>. </a:t>
            </a:r>
            <a:r>
              <a:rPr lang="en-US" sz="1600" dirty="0" smtClean="0">
                <a:solidFill>
                  <a:srgbClr val="FF0000"/>
                </a:solidFill>
              </a:rPr>
              <a:t>2017</a:t>
            </a:r>
            <a:endParaRPr lang="en-US" sz="1600" dirty="0">
              <a:solidFill>
                <a:srgbClr val="FF0000"/>
              </a:solidFill>
            </a:endParaRPr>
          </a:p>
          <a:p>
            <a:r>
              <a:rPr lang="en-US" sz="1600" dirty="0" smtClean="0">
                <a:solidFill>
                  <a:srgbClr val="FF0000"/>
                </a:solidFill>
              </a:rPr>
              <a:t>	d</a:t>
            </a:r>
            <a:r>
              <a:rPr lang="en-US" sz="1600" dirty="0">
                <a:solidFill>
                  <a:srgbClr val="FF0000"/>
                </a:solidFill>
              </a:rPr>
              <a:t>. </a:t>
            </a:r>
            <a:r>
              <a:rPr lang="en-US" sz="1600" dirty="0" smtClean="0">
                <a:solidFill>
                  <a:srgbClr val="FF0000"/>
                </a:solidFill>
              </a:rPr>
              <a:t>2018</a:t>
            </a:r>
            <a:endParaRPr lang="en-US" sz="1600" dirty="0">
              <a:solidFill>
                <a:srgbClr val="FF0000"/>
              </a:solidFill>
            </a:endParaRPr>
          </a:p>
        </p:txBody>
      </p:sp>
    </p:spTree>
    <p:extLst>
      <p:ext uri="{BB962C8B-B14F-4D97-AF65-F5344CB8AC3E}">
        <p14:creationId xmlns:p14="http://schemas.microsoft.com/office/powerpoint/2010/main" val="1722772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8915400" cy="685800"/>
          </a:xfrm>
        </p:spPr>
        <p:txBody>
          <a:bodyPr>
            <a:noAutofit/>
          </a:bodyPr>
          <a:lstStyle/>
          <a:p>
            <a:pPr algn="l"/>
            <a:r>
              <a:rPr lang="en-US" sz="2800" b="1" dirty="0" smtClean="0">
                <a:solidFill>
                  <a:srgbClr val="002060"/>
                </a:solidFill>
              </a:rPr>
              <a:t>  Answers</a:t>
            </a:r>
            <a:endParaRPr lang="en-US" sz="2200" dirty="0">
              <a:solidFill>
                <a:srgbClr val="002060"/>
              </a:solidFill>
            </a:endParaRPr>
          </a:p>
        </p:txBody>
      </p:sp>
      <p:sp>
        <p:nvSpPr>
          <p:cNvPr id="3" name="Rectangle 2"/>
          <p:cNvSpPr/>
          <p:nvPr/>
        </p:nvSpPr>
        <p:spPr>
          <a:xfrm>
            <a:off x="228600" y="1066801"/>
            <a:ext cx="8610600" cy="2215991"/>
          </a:xfrm>
          <a:prstGeom prst="rect">
            <a:avLst/>
          </a:prstGeom>
        </p:spPr>
        <p:txBody>
          <a:bodyPr wrap="square">
            <a:spAutoFit/>
          </a:bodyPr>
          <a:lstStyle/>
          <a:p>
            <a:r>
              <a:rPr lang="en-US" b="1" dirty="0" smtClean="0">
                <a:solidFill>
                  <a:srgbClr val="002060"/>
                </a:solidFill>
                <a:ea typeface="Times New Roman"/>
                <a:cs typeface="Arial"/>
              </a:rPr>
              <a:t>Which </a:t>
            </a:r>
            <a:r>
              <a:rPr lang="en-US" b="1" dirty="0">
                <a:solidFill>
                  <a:srgbClr val="002060"/>
                </a:solidFill>
                <a:ea typeface="Times New Roman"/>
                <a:cs typeface="Arial"/>
              </a:rPr>
              <a:t>world leader urged members of the accounting profession to use their talents to serve the community and provide people with dignified work during an address at the World Congress of Accountants in </a:t>
            </a:r>
            <a:r>
              <a:rPr lang="en-US" b="1" dirty="0" smtClean="0">
                <a:solidFill>
                  <a:srgbClr val="002060"/>
                </a:solidFill>
                <a:ea typeface="Times New Roman"/>
                <a:cs typeface="Arial"/>
              </a:rPr>
              <a:t>November?</a:t>
            </a:r>
          </a:p>
          <a:p>
            <a:r>
              <a:rPr lang="en-US" sz="1600" dirty="0" smtClean="0">
                <a:solidFill>
                  <a:srgbClr val="444444"/>
                </a:solidFill>
                <a:ea typeface="Times New Roman"/>
                <a:cs typeface="Arial"/>
              </a:rPr>
              <a:t>	</a:t>
            </a:r>
            <a:r>
              <a:rPr lang="en-US" sz="1600" dirty="0" smtClean="0">
                <a:solidFill>
                  <a:srgbClr val="FF0000"/>
                </a:solidFill>
                <a:ea typeface="Times New Roman"/>
                <a:cs typeface="Arial"/>
              </a:rPr>
              <a:t>a. Barack Obama</a:t>
            </a:r>
            <a:endParaRPr lang="en-US" sz="1600" dirty="0" smtClean="0">
              <a:solidFill>
                <a:srgbClr val="FF0000"/>
              </a:solidFill>
              <a:ea typeface="Calibri"/>
              <a:cs typeface="Arial"/>
            </a:endParaRPr>
          </a:p>
          <a:p>
            <a:r>
              <a:rPr lang="en-US" sz="1600" dirty="0" smtClean="0">
                <a:solidFill>
                  <a:srgbClr val="FF0000"/>
                </a:solidFill>
                <a:ea typeface="Times New Roman"/>
                <a:cs typeface="Arial"/>
              </a:rPr>
              <a:t>	</a:t>
            </a:r>
            <a:r>
              <a:rPr lang="en-US" sz="2000" b="1" u="sng" dirty="0" smtClean="0">
                <a:solidFill>
                  <a:srgbClr val="002060"/>
                </a:solidFill>
                <a:ea typeface="Times New Roman"/>
                <a:cs typeface="Arial"/>
              </a:rPr>
              <a:t>b. Pope Francis</a:t>
            </a:r>
            <a:endParaRPr lang="en-US" sz="2000" b="1" u="sng" dirty="0" smtClean="0">
              <a:solidFill>
                <a:srgbClr val="002060"/>
              </a:solidFill>
              <a:ea typeface="Calibri"/>
              <a:cs typeface="Arial"/>
            </a:endParaRPr>
          </a:p>
          <a:p>
            <a:r>
              <a:rPr lang="en-US" sz="1600" dirty="0" smtClean="0">
                <a:solidFill>
                  <a:srgbClr val="FF0000"/>
                </a:solidFill>
                <a:ea typeface="Times New Roman"/>
                <a:cs typeface="Arial"/>
              </a:rPr>
              <a:t>	c</a:t>
            </a:r>
            <a:r>
              <a:rPr lang="en-US" sz="1600" dirty="0">
                <a:solidFill>
                  <a:srgbClr val="FF0000"/>
                </a:solidFill>
                <a:ea typeface="Times New Roman"/>
                <a:cs typeface="Arial"/>
              </a:rPr>
              <a:t>. Ban </a:t>
            </a:r>
            <a:r>
              <a:rPr lang="en-US" sz="1600" dirty="0" smtClean="0">
                <a:solidFill>
                  <a:srgbClr val="FF0000"/>
                </a:solidFill>
                <a:ea typeface="Times New Roman"/>
                <a:cs typeface="Arial"/>
              </a:rPr>
              <a:t>Ki-moon</a:t>
            </a:r>
            <a:endParaRPr lang="en-US" sz="1600" dirty="0">
              <a:solidFill>
                <a:srgbClr val="FF0000"/>
              </a:solidFill>
              <a:ea typeface="Calibri"/>
              <a:cs typeface="Arial"/>
            </a:endParaRPr>
          </a:p>
          <a:p>
            <a:r>
              <a:rPr lang="en-US" sz="1600" dirty="0" smtClean="0">
                <a:solidFill>
                  <a:srgbClr val="FF0000"/>
                </a:solidFill>
                <a:ea typeface="Times New Roman"/>
              </a:rPr>
              <a:t>	d</a:t>
            </a:r>
            <a:r>
              <a:rPr lang="en-US" sz="1600" dirty="0">
                <a:solidFill>
                  <a:srgbClr val="FF0000"/>
                </a:solidFill>
                <a:ea typeface="Times New Roman"/>
              </a:rPr>
              <a:t>. David </a:t>
            </a:r>
            <a:r>
              <a:rPr lang="en-US" sz="1600" dirty="0" smtClean="0">
                <a:solidFill>
                  <a:srgbClr val="FF0000"/>
                </a:solidFill>
                <a:ea typeface="Times New Roman"/>
              </a:rPr>
              <a:t>Cameron</a:t>
            </a:r>
          </a:p>
          <a:p>
            <a:endParaRPr lang="en-US" sz="1600" dirty="0"/>
          </a:p>
        </p:txBody>
      </p:sp>
      <p:sp>
        <p:nvSpPr>
          <p:cNvPr id="4" name="TextBox 3"/>
          <p:cNvSpPr txBox="1"/>
          <p:nvPr/>
        </p:nvSpPr>
        <p:spPr>
          <a:xfrm>
            <a:off x="228600" y="3160543"/>
            <a:ext cx="8763000" cy="2000548"/>
          </a:xfrm>
          <a:prstGeom prst="rect">
            <a:avLst/>
          </a:prstGeom>
          <a:noFill/>
        </p:spPr>
        <p:txBody>
          <a:bodyPr wrap="square" rtlCol="0">
            <a:spAutoFit/>
          </a:bodyPr>
          <a:lstStyle/>
          <a:p>
            <a:r>
              <a:rPr lang="en-US" b="1" dirty="0" smtClean="0"/>
              <a:t>A </a:t>
            </a:r>
            <a:r>
              <a:rPr lang="en-US" b="1" dirty="0"/>
              <a:t>FASB standard established new responsibilities for which group to evaluate going concern</a:t>
            </a:r>
            <a:r>
              <a:rPr lang="en-US" b="1" dirty="0" smtClean="0"/>
              <a:t>?</a:t>
            </a:r>
          </a:p>
          <a:p>
            <a:r>
              <a:rPr lang="en-US" sz="1600" dirty="0" smtClean="0"/>
              <a:t>	</a:t>
            </a:r>
            <a:r>
              <a:rPr lang="en-US" sz="1600" dirty="0" smtClean="0">
                <a:solidFill>
                  <a:srgbClr val="FF0000"/>
                </a:solidFill>
              </a:rPr>
              <a:t>a</a:t>
            </a:r>
            <a:r>
              <a:rPr lang="en-US" sz="1600" dirty="0">
                <a:solidFill>
                  <a:srgbClr val="FF0000"/>
                </a:solidFill>
              </a:rPr>
              <a:t>. Boards of </a:t>
            </a:r>
            <a:r>
              <a:rPr lang="en-US" sz="1600" dirty="0" smtClean="0">
                <a:solidFill>
                  <a:srgbClr val="FF0000"/>
                </a:solidFill>
              </a:rPr>
              <a:t>directors</a:t>
            </a:r>
            <a:endParaRPr lang="en-US" sz="1600" dirty="0">
              <a:solidFill>
                <a:srgbClr val="FF0000"/>
              </a:solidFill>
            </a:endParaRPr>
          </a:p>
          <a:p>
            <a:r>
              <a:rPr lang="en-US" sz="1600" dirty="0" smtClean="0">
                <a:solidFill>
                  <a:srgbClr val="FF0000"/>
                </a:solidFill>
              </a:rPr>
              <a:t>	b</a:t>
            </a:r>
            <a:r>
              <a:rPr lang="en-US" sz="1600" dirty="0">
                <a:solidFill>
                  <a:srgbClr val="FF0000"/>
                </a:solidFill>
              </a:rPr>
              <a:t>. Audit </a:t>
            </a:r>
            <a:r>
              <a:rPr lang="en-US" sz="1600" dirty="0" smtClean="0">
                <a:solidFill>
                  <a:srgbClr val="FF0000"/>
                </a:solidFill>
              </a:rPr>
              <a:t>committees</a:t>
            </a:r>
            <a:endParaRPr lang="en-US" sz="1600" dirty="0">
              <a:solidFill>
                <a:srgbClr val="FF0000"/>
              </a:solidFill>
            </a:endParaRPr>
          </a:p>
          <a:p>
            <a:r>
              <a:rPr lang="en-US" sz="1600" dirty="0" smtClean="0">
                <a:solidFill>
                  <a:srgbClr val="FF0000"/>
                </a:solidFill>
              </a:rPr>
              <a:t>	c</a:t>
            </a:r>
            <a:r>
              <a:rPr lang="en-US" sz="1600" dirty="0">
                <a:solidFill>
                  <a:srgbClr val="FF0000"/>
                </a:solidFill>
              </a:rPr>
              <a:t>. Users of financial </a:t>
            </a:r>
            <a:r>
              <a:rPr lang="en-US" sz="1600" dirty="0" smtClean="0">
                <a:solidFill>
                  <a:srgbClr val="FF0000"/>
                </a:solidFill>
              </a:rPr>
              <a:t>statements</a:t>
            </a:r>
            <a:endParaRPr lang="en-US" sz="1600" dirty="0">
              <a:solidFill>
                <a:srgbClr val="FF0000"/>
              </a:solidFill>
            </a:endParaRPr>
          </a:p>
          <a:p>
            <a:r>
              <a:rPr lang="en-US" sz="1600" dirty="0" smtClean="0">
                <a:solidFill>
                  <a:srgbClr val="FF0000"/>
                </a:solidFill>
              </a:rPr>
              <a:t>	</a:t>
            </a:r>
            <a:r>
              <a:rPr lang="en-US" sz="2000" b="1" u="sng" dirty="0" smtClean="0">
                <a:solidFill>
                  <a:srgbClr val="002060"/>
                </a:solidFill>
              </a:rPr>
              <a:t>d</a:t>
            </a:r>
            <a:r>
              <a:rPr lang="en-US" sz="2000" b="1" u="sng" dirty="0">
                <a:solidFill>
                  <a:srgbClr val="002060"/>
                </a:solidFill>
              </a:rPr>
              <a:t>.</a:t>
            </a:r>
            <a:r>
              <a:rPr lang="en-US" sz="2000" u="sng" dirty="0">
                <a:solidFill>
                  <a:srgbClr val="002060"/>
                </a:solidFill>
              </a:rPr>
              <a:t> </a:t>
            </a:r>
            <a:r>
              <a:rPr lang="en-US" sz="2000" b="1" u="sng" dirty="0" smtClean="0">
                <a:solidFill>
                  <a:srgbClr val="002060"/>
                </a:solidFill>
              </a:rPr>
              <a:t>Management</a:t>
            </a:r>
          </a:p>
          <a:p>
            <a:endParaRPr lang="en-US" sz="2000" dirty="0">
              <a:solidFill>
                <a:srgbClr val="002060"/>
              </a:solidFill>
            </a:endParaRPr>
          </a:p>
        </p:txBody>
      </p:sp>
      <p:sp>
        <p:nvSpPr>
          <p:cNvPr id="9" name="TextBox 8"/>
          <p:cNvSpPr txBox="1"/>
          <p:nvPr/>
        </p:nvSpPr>
        <p:spPr>
          <a:xfrm>
            <a:off x="228601" y="4768725"/>
            <a:ext cx="8382000" cy="1969770"/>
          </a:xfrm>
          <a:prstGeom prst="rect">
            <a:avLst/>
          </a:prstGeom>
          <a:noFill/>
        </p:spPr>
        <p:txBody>
          <a:bodyPr wrap="square" rtlCol="0">
            <a:spAutoFit/>
          </a:bodyPr>
          <a:lstStyle/>
          <a:p>
            <a:endParaRPr lang="en-US" b="1" dirty="0" smtClean="0"/>
          </a:p>
          <a:p>
            <a:r>
              <a:rPr lang="en-US" b="1" dirty="0" smtClean="0"/>
              <a:t>The </a:t>
            </a:r>
            <a:r>
              <a:rPr lang="en-US" b="1" dirty="0" err="1"/>
              <a:t>AICPA</a:t>
            </a:r>
            <a:r>
              <a:rPr lang="en-US" b="1" dirty="0"/>
              <a:t> sought public comment in its shaping of the next version of the Uniform CPA Examination. When is the next version of the exam scheduled to be launched?</a:t>
            </a:r>
            <a:endParaRPr lang="en-US" dirty="0"/>
          </a:p>
          <a:p>
            <a:r>
              <a:rPr lang="en-US" sz="1600" dirty="0" smtClean="0"/>
              <a:t>	</a:t>
            </a:r>
            <a:r>
              <a:rPr lang="en-US" sz="1600" dirty="0" smtClean="0">
                <a:solidFill>
                  <a:srgbClr val="FF0000"/>
                </a:solidFill>
              </a:rPr>
              <a:t>a</a:t>
            </a:r>
            <a:r>
              <a:rPr lang="en-US" sz="1600" dirty="0">
                <a:solidFill>
                  <a:srgbClr val="FF0000"/>
                </a:solidFill>
              </a:rPr>
              <a:t>. </a:t>
            </a:r>
            <a:r>
              <a:rPr lang="en-US" sz="1600" dirty="0" smtClean="0">
                <a:solidFill>
                  <a:srgbClr val="FF0000"/>
                </a:solidFill>
              </a:rPr>
              <a:t>2015</a:t>
            </a:r>
            <a:endParaRPr lang="en-US" sz="1600" dirty="0">
              <a:solidFill>
                <a:srgbClr val="FF0000"/>
              </a:solidFill>
            </a:endParaRPr>
          </a:p>
          <a:p>
            <a:r>
              <a:rPr lang="en-US" sz="1600" dirty="0" smtClean="0">
                <a:solidFill>
                  <a:srgbClr val="FF0000"/>
                </a:solidFill>
              </a:rPr>
              <a:t>	b</a:t>
            </a:r>
            <a:r>
              <a:rPr lang="en-US" sz="1600" dirty="0">
                <a:solidFill>
                  <a:srgbClr val="FF0000"/>
                </a:solidFill>
              </a:rPr>
              <a:t>. </a:t>
            </a:r>
            <a:r>
              <a:rPr lang="en-US" sz="1600" dirty="0" smtClean="0">
                <a:solidFill>
                  <a:srgbClr val="FF0000"/>
                </a:solidFill>
              </a:rPr>
              <a:t>2016</a:t>
            </a:r>
            <a:endParaRPr lang="en-US" sz="1600" dirty="0">
              <a:solidFill>
                <a:srgbClr val="FF0000"/>
              </a:solidFill>
            </a:endParaRPr>
          </a:p>
          <a:p>
            <a:r>
              <a:rPr lang="en-US" sz="1600" dirty="0" smtClean="0">
                <a:solidFill>
                  <a:srgbClr val="FF0000"/>
                </a:solidFill>
              </a:rPr>
              <a:t>	</a:t>
            </a:r>
            <a:r>
              <a:rPr lang="en-US" sz="2000" b="1" u="sng" dirty="0" smtClean="0">
                <a:solidFill>
                  <a:srgbClr val="002060"/>
                </a:solidFill>
              </a:rPr>
              <a:t>c</a:t>
            </a:r>
            <a:r>
              <a:rPr lang="en-US" sz="2000" b="1" u="sng" dirty="0">
                <a:solidFill>
                  <a:srgbClr val="002060"/>
                </a:solidFill>
              </a:rPr>
              <a:t>. </a:t>
            </a:r>
            <a:r>
              <a:rPr lang="en-US" sz="2000" b="1" u="sng" dirty="0" smtClean="0">
                <a:solidFill>
                  <a:srgbClr val="002060"/>
                </a:solidFill>
              </a:rPr>
              <a:t>2017</a:t>
            </a:r>
            <a:endParaRPr lang="en-US" sz="2000" b="1" u="sng" dirty="0">
              <a:solidFill>
                <a:srgbClr val="002060"/>
              </a:solidFill>
            </a:endParaRPr>
          </a:p>
          <a:p>
            <a:r>
              <a:rPr lang="en-US" sz="1600" dirty="0" smtClean="0">
                <a:solidFill>
                  <a:srgbClr val="FF0000"/>
                </a:solidFill>
              </a:rPr>
              <a:t>	d</a:t>
            </a:r>
            <a:r>
              <a:rPr lang="en-US" sz="1600" dirty="0">
                <a:solidFill>
                  <a:srgbClr val="FF0000"/>
                </a:solidFill>
              </a:rPr>
              <a:t>. </a:t>
            </a:r>
            <a:r>
              <a:rPr lang="en-US" sz="1600" dirty="0" smtClean="0">
                <a:solidFill>
                  <a:srgbClr val="FF0000"/>
                </a:solidFill>
              </a:rPr>
              <a:t>2018</a:t>
            </a:r>
            <a:endParaRPr lang="en-US" sz="1600" dirty="0">
              <a:solidFill>
                <a:srgbClr val="FF0000"/>
              </a:solidFill>
            </a:endParaRPr>
          </a:p>
        </p:txBody>
      </p:sp>
    </p:spTree>
    <p:extLst>
      <p:ext uri="{BB962C8B-B14F-4D97-AF65-F5344CB8AC3E}">
        <p14:creationId xmlns:p14="http://schemas.microsoft.com/office/powerpoint/2010/main" val="2602170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4" name="Rectangle 3"/>
          <p:cNvSpPr/>
          <p:nvPr/>
        </p:nvSpPr>
        <p:spPr>
          <a:xfrm>
            <a:off x="838200" y="1066800"/>
            <a:ext cx="7086600" cy="4801314"/>
          </a:xfrm>
          <a:prstGeom prst="rect">
            <a:avLst/>
          </a:prstGeom>
        </p:spPr>
        <p:txBody>
          <a:bodyPr wrap="square">
            <a:spAutoFit/>
          </a:bodyPr>
          <a:lstStyle/>
          <a:p>
            <a:r>
              <a:rPr lang="en-US" sz="4000" b="1" dirty="0" smtClean="0">
                <a:solidFill>
                  <a:schemeClr val="bg1"/>
                </a:solidFill>
              </a:rPr>
              <a:t>1 -- How </a:t>
            </a:r>
            <a:r>
              <a:rPr lang="en-US" sz="4000" b="1" dirty="0">
                <a:solidFill>
                  <a:schemeClr val="bg1"/>
                </a:solidFill>
              </a:rPr>
              <a:t>do instructors &amp; professors keep up-to date? </a:t>
            </a:r>
          </a:p>
          <a:p>
            <a:endParaRPr lang="en-US" dirty="0">
              <a:solidFill>
                <a:schemeClr val="bg1"/>
              </a:solidFill>
            </a:endParaRPr>
          </a:p>
          <a:p>
            <a:r>
              <a:rPr lang="en-US" sz="4000" b="1" dirty="0" smtClean="0">
                <a:solidFill>
                  <a:srgbClr val="FFFF00"/>
                </a:solidFill>
              </a:rPr>
              <a:t>2 -- When </a:t>
            </a:r>
            <a:r>
              <a:rPr lang="en-US" sz="4000" b="1" dirty="0">
                <a:solidFill>
                  <a:srgbClr val="FFFF00"/>
                </a:solidFill>
              </a:rPr>
              <a:t>are </a:t>
            </a:r>
            <a:r>
              <a:rPr lang="en-US" sz="4000" b="1" dirty="0" smtClean="0">
                <a:solidFill>
                  <a:srgbClr val="FFFF00"/>
                </a:solidFill>
              </a:rPr>
              <a:t>current </a:t>
            </a:r>
            <a:r>
              <a:rPr lang="en-US" sz="4000" b="1" dirty="0">
                <a:solidFill>
                  <a:srgbClr val="FFFF00"/>
                </a:solidFill>
              </a:rPr>
              <a:t>events &amp; </a:t>
            </a:r>
            <a:r>
              <a:rPr lang="en-US" sz="4000" b="1" dirty="0" smtClean="0">
                <a:solidFill>
                  <a:srgbClr val="FFFF00"/>
                </a:solidFill>
              </a:rPr>
              <a:t>activities </a:t>
            </a:r>
            <a:r>
              <a:rPr lang="en-US" sz="4000" b="1" dirty="0">
                <a:solidFill>
                  <a:srgbClr val="FFFF00"/>
                </a:solidFill>
              </a:rPr>
              <a:t>&amp; the related impact on Accounting, Auditing </a:t>
            </a:r>
            <a:r>
              <a:rPr lang="en-US" sz="4000" b="1" dirty="0" smtClean="0">
                <a:solidFill>
                  <a:srgbClr val="FFFF00"/>
                </a:solidFill>
              </a:rPr>
              <a:t>&amp; Tax </a:t>
            </a:r>
            <a:r>
              <a:rPr lang="en-US" sz="4000" b="1" dirty="0">
                <a:solidFill>
                  <a:srgbClr val="FFFF00"/>
                </a:solidFill>
              </a:rPr>
              <a:t>brought into the classroom to augment text &amp; course content?</a:t>
            </a:r>
          </a:p>
        </p:txBody>
      </p:sp>
    </p:spTree>
    <p:extLst>
      <p:ext uri="{BB962C8B-B14F-4D97-AF65-F5344CB8AC3E}">
        <p14:creationId xmlns:p14="http://schemas.microsoft.com/office/powerpoint/2010/main" val="1863922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515</TotalTime>
  <Words>336</Words>
  <Application>Microsoft Office PowerPoint</Application>
  <PresentationFormat>On-screen Show (4:3)</PresentationFormat>
  <Paragraphs>91</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Current &amp; Emerging Events</vt:lpstr>
      <vt:lpstr>PowerPoint Presentation</vt:lpstr>
      <vt:lpstr>  Take the 2014 JofA news quiz         By Ken Tysiac 12/22/14</vt:lpstr>
      <vt:lpstr>  Answers</vt:lpstr>
      <vt:lpstr>PowerPoint Presentation</vt:lpstr>
    </vt:vector>
  </TitlesOfParts>
  <Company>Deloitte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Sobieski, Cindy</dc:creator>
  <cp:lastModifiedBy>Sobieski, Cindy</cp:lastModifiedBy>
  <cp:revision>62</cp:revision>
  <dcterms:created xsi:type="dcterms:W3CDTF">2015-03-06T21:47:06Z</dcterms:created>
  <dcterms:modified xsi:type="dcterms:W3CDTF">2015-04-17T00:52:31Z</dcterms:modified>
</cp:coreProperties>
</file>